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 id="2147483685" r:id="rId2"/>
  </p:sldMasterIdLst>
  <p:notesMasterIdLst>
    <p:notesMasterId r:id="rId61"/>
  </p:notesMasterIdLst>
  <p:sldIdLst>
    <p:sldId id="541" r:id="rId3"/>
    <p:sldId id="693" r:id="rId4"/>
    <p:sldId id="734" r:id="rId5"/>
    <p:sldId id="637" r:id="rId6"/>
    <p:sldId id="755" r:id="rId7"/>
    <p:sldId id="703" r:id="rId8"/>
    <p:sldId id="737" r:id="rId9"/>
    <p:sldId id="738" r:id="rId10"/>
    <p:sldId id="739" r:id="rId11"/>
    <p:sldId id="740" r:id="rId12"/>
    <p:sldId id="741" r:id="rId13"/>
    <p:sldId id="735" r:id="rId14"/>
    <p:sldId id="736" r:id="rId15"/>
    <p:sldId id="742" r:id="rId16"/>
    <p:sldId id="743" r:id="rId17"/>
    <p:sldId id="744" r:id="rId18"/>
    <p:sldId id="745" r:id="rId19"/>
    <p:sldId id="746" r:id="rId20"/>
    <p:sldId id="747" r:id="rId21"/>
    <p:sldId id="748" r:id="rId22"/>
    <p:sldId id="749" r:id="rId23"/>
    <p:sldId id="750" r:id="rId24"/>
    <p:sldId id="754" r:id="rId25"/>
    <p:sldId id="751" r:id="rId26"/>
    <p:sldId id="752" r:id="rId27"/>
    <p:sldId id="753" r:id="rId28"/>
    <p:sldId id="756" r:id="rId29"/>
    <p:sldId id="697" r:id="rId30"/>
    <p:sldId id="757" r:id="rId31"/>
    <p:sldId id="758" r:id="rId32"/>
    <p:sldId id="759" r:id="rId33"/>
    <p:sldId id="760" r:id="rId34"/>
    <p:sldId id="761" r:id="rId35"/>
    <p:sldId id="762" r:id="rId36"/>
    <p:sldId id="763" r:id="rId37"/>
    <p:sldId id="764" r:id="rId38"/>
    <p:sldId id="765" r:id="rId39"/>
    <p:sldId id="766" r:id="rId40"/>
    <p:sldId id="767" r:id="rId41"/>
    <p:sldId id="768" r:id="rId42"/>
    <p:sldId id="769" r:id="rId43"/>
    <p:sldId id="770" r:id="rId44"/>
    <p:sldId id="771" r:id="rId45"/>
    <p:sldId id="772" r:id="rId46"/>
    <p:sldId id="773" r:id="rId47"/>
    <p:sldId id="774" r:id="rId48"/>
    <p:sldId id="775" r:id="rId49"/>
    <p:sldId id="776" r:id="rId50"/>
    <p:sldId id="777" r:id="rId51"/>
    <p:sldId id="778" r:id="rId52"/>
    <p:sldId id="779" r:id="rId53"/>
    <p:sldId id="780" r:id="rId54"/>
    <p:sldId id="781" r:id="rId55"/>
    <p:sldId id="782" r:id="rId56"/>
    <p:sldId id="783" r:id="rId57"/>
    <p:sldId id="784" r:id="rId58"/>
    <p:sldId id="785" r:id="rId59"/>
    <p:sldId id="71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9F9F9"/>
    <a:srgbClr val="0000FF"/>
    <a:srgbClr val="FF5A33"/>
    <a:srgbClr val="5C0000"/>
    <a:srgbClr val="FF9900"/>
    <a:srgbClr val="FFD1D1"/>
    <a:srgbClr val="FFB9B9"/>
    <a:srgbClr val="FF9797"/>
    <a:srgbClr val="FF8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82206" autoAdjust="0"/>
  </p:normalViewPr>
  <p:slideViewPr>
    <p:cSldViewPr>
      <p:cViewPr varScale="1">
        <p:scale>
          <a:sx n="100" d="100"/>
          <a:sy n="100" d="100"/>
        </p:scale>
        <p:origin x="408" y="84"/>
      </p:cViewPr>
      <p:guideLst>
        <p:guide orient="horz" pos="2160"/>
        <p:guide pos="3840"/>
      </p:guideLst>
    </p:cSldViewPr>
  </p:slideViewPr>
  <p:notesTextViewPr>
    <p:cViewPr>
      <p:scale>
        <a:sx n="100" d="100"/>
        <a:sy n="100" d="100"/>
      </p:scale>
      <p:origin x="0" y="0"/>
    </p:cViewPr>
  </p:notesTextViewPr>
  <p:notesViewPr>
    <p:cSldViewPr>
      <p:cViewPr varScale="1">
        <p:scale>
          <a:sx n="52" d="100"/>
          <a:sy n="52" d="100"/>
        </p:scale>
        <p:origin x="-2844"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BE60FC1-C18A-41E1-B5B3-73A5F51CC4CD}" type="datetimeFigureOut">
              <a:rPr lang="en-US" smtClean="0"/>
              <a:pPr/>
              <a:t>7/20/2023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D6F88A-F17F-491B-A558-A5E9980DD532}" type="slidenum">
              <a:rPr lang="en-US" smtClean="0"/>
              <a:pPr/>
              <a:t>‹#›</a:t>
            </a:fld>
            <a:endParaRPr lang="en-US"/>
          </a:p>
        </p:txBody>
      </p:sp>
    </p:spTree>
    <p:extLst>
      <p:ext uri="{BB962C8B-B14F-4D97-AF65-F5344CB8AC3E}">
        <p14:creationId xmlns:p14="http://schemas.microsoft.com/office/powerpoint/2010/main" val="1795872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D6F88A-F17F-491B-A558-A5E9980DD53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9963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763" y="-4763"/>
            <a:ext cx="12201525" cy="6867525"/>
          </a:xfrm>
          <a:prstGeom prst="rect">
            <a:avLst/>
          </a:prstGeom>
        </p:spPr>
      </p:pic>
      <p:sp>
        <p:nvSpPr>
          <p:cNvPr id="3" name="Subtitle 2"/>
          <p:cNvSpPr>
            <a:spLocks noGrp="1"/>
          </p:cNvSpPr>
          <p:nvPr>
            <p:ph type="subTitle" idx="1"/>
          </p:nvPr>
        </p:nvSpPr>
        <p:spPr>
          <a:xfrm>
            <a:off x="5486400" y="4953000"/>
            <a:ext cx="6705600" cy="990600"/>
          </a:xfrm>
        </p:spPr>
        <p:txBody>
          <a:bodyPr>
            <a:normAutofit/>
          </a:bodyPr>
          <a:lstStyle>
            <a:lvl1pPr marL="0" indent="0" algn="l">
              <a:buNone/>
              <a:defRPr sz="22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6" name="Straight Connector 5"/>
          <p:cNvCxnSpPr/>
          <p:nvPr userDrawn="1"/>
        </p:nvCxnSpPr>
        <p:spPr>
          <a:xfrm>
            <a:off x="5583936" y="4953000"/>
            <a:ext cx="6303264" cy="0"/>
          </a:xfrm>
          <a:prstGeom prst="line">
            <a:avLst/>
          </a:prstGeom>
          <a:ln w="3175">
            <a:solidFill>
              <a:srgbClr val="FF5A33"/>
            </a:solidFill>
            <a:prstDash val="sysDot"/>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060704" y="2133600"/>
            <a:ext cx="3308096" cy="3048000"/>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800"/>
          </a:p>
        </p:txBody>
      </p:sp>
      <p:sp>
        <p:nvSpPr>
          <p:cNvPr id="5" name="Title 4"/>
          <p:cNvSpPr>
            <a:spLocks noGrp="1"/>
          </p:cNvSpPr>
          <p:nvPr>
            <p:ph type="title" hasCustomPrompt="1"/>
          </p:nvPr>
        </p:nvSpPr>
        <p:spPr>
          <a:xfrm>
            <a:off x="5506720" y="4284596"/>
            <a:ext cx="6100064" cy="704980"/>
          </a:xfrm>
        </p:spPr>
        <p:txBody>
          <a:bodyPr>
            <a:normAutofit/>
          </a:bodyPr>
          <a:lstStyle>
            <a:lvl1pPr algn="l">
              <a:defRPr lang="en-US" sz="3400" b="1" kern="1200" cap="small" baseline="0" dirty="0">
                <a:solidFill>
                  <a:srgbClr val="FF5A33"/>
                </a:solidFill>
                <a:effectLst>
                  <a:outerShdw blurRad="38100" dist="38100" dir="2700000" algn="tl">
                    <a:srgbClr val="000000">
                      <a:alpha val="43137"/>
                    </a:srgbClr>
                  </a:outerShdw>
                </a:effectLst>
                <a:latin typeface="+mn-lt"/>
                <a:ea typeface="+mn-ea"/>
                <a:cs typeface="+mn-cs"/>
              </a:defRPr>
            </a:lvl1pPr>
          </a:lstStyle>
          <a:p>
            <a:r>
              <a:rPr lang="en-US" dirty="0" err="1"/>
              <a:t>Tên</a:t>
            </a:r>
            <a:r>
              <a:rPr lang="en-US" dirty="0"/>
              <a:t> </a:t>
            </a:r>
            <a:r>
              <a:rPr lang="en-US" dirty="0" err="1"/>
              <a:t>môn</a:t>
            </a:r>
            <a:r>
              <a:rPr lang="en-US" dirty="0"/>
              <a:t> </a:t>
            </a:r>
            <a:r>
              <a:rPr lang="en-US" dirty="0" err="1"/>
              <a:t>học</a:t>
            </a:r>
            <a:endParaRPr lang="en-US" dirty="0"/>
          </a:p>
        </p:txBody>
      </p:sp>
      <p:sp>
        <p:nvSpPr>
          <p:cNvPr id="10" name="Picture Placeholder 9"/>
          <p:cNvSpPr>
            <a:spLocks noGrp="1"/>
          </p:cNvSpPr>
          <p:nvPr>
            <p:ph type="pic" sz="quarter" idx="10" hasCustomPrompt="1"/>
          </p:nvPr>
        </p:nvSpPr>
        <p:spPr>
          <a:xfrm>
            <a:off x="1016000" y="2743200"/>
            <a:ext cx="3352800" cy="1828800"/>
          </a:xfrm>
        </p:spPr>
        <p:txBody>
          <a:bodyPr/>
          <a:lstStyle>
            <a:lvl1pPr>
              <a:defRPr/>
            </a:lvl1pPr>
          </a:lstStyle>
          <a:p>
            <a:r>
              <a:rPr lang="en-US"/>
              <a:t>Logo</a:t>
            </a:r>
          </a:p>
        </p:txBody>
      </p:sp>
    </p:spTree>
    <p:extLst>
      <p:ext uri="{BB962C8B-B14F-4D97-AF65-F5344CB8AC3E}">
        <p14:creationId xmlns:p14="http://schemas.microsoft.com/office/powerpoint/2010/main" val="374553732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248500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025426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itle Placeholder 1"/>
          <p:cNvSpPr txBox="1">
            <a:spLocks/>
          </p:cNvSpPr>
          <p:nvPr userDrawn="1"/>
        </p:nvSpPr>
        <p:spPr>
          <a:xfrm>
            <a:off x="2946400" y="274638"/>
            <a:ext cx="8636000" cy="563562"/>
          </a:xfrm>
          <a:prstGeom prst="rect">
            <a:avLst/>
          </a:prstGeom>
        </p:spPr>
        <p:txBody>
          <a:bodyPr vert="horz" lIns="91440" tIns="45720" rIns="91440" bIns="45720" rtlCol="0" anchor="ctr">
            <a:noAutofit/>
          </a:bodyPr>
          <a:lstStyle>
            <a:lvl1pPr algn="r" defTabSz="914400" rtl="0" eaLnBrk="1" latinLnBrk="0" hangingPunct="1">
              <a:spcBef>
                <a:spcPct val="0"/>
              </a:spcBef>
              <a:buNone/>
              <a:defRPr sz="3200" b="1" kern="1200" cap="small" baseline="0">
                <a:solidFill>
                  <a:srgbClr val="FF9900"/>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3200"/>
              <a:t>Click to edit Master title style</a:t>
            </a:r>
          </a:p>
        </p:txBody>
      </p:sp>
      <p:sp>
        <p:nvSpPr>
          <p:cNvPr id="4" name="Text Placeholder 2"/>
          <p:cNvSpPr>
            <a:spLocks noGrp="1"/>
          </p:cNvSpPr>
          <p:nvPr>
            <p:ph idx="1"/>
          </p:nvPr>
        </p:nvSpPr>
        <p:spPr>
          <a:xfrm>
            <a:off x="609600" y="990600"/>
            <a:ext cx="10972800" cy="5562600"/>
          </a:xfrm>
          <a:prstGeom prst="rect">
            <a:avLst/>
          </a:prstGeom>
        </p:spPr>
        <p:txBody>
          <a:bodyPr vert="horz" lIns="91440" tIns="45720" rIns="91440" bIns="45720" rtlCol="0">
            <a:normAutofit/>
          </a:bodyPr>
          <a:lstStyle/>
          <a:p>
            <a:pPr lvl="0"/>
            <a:r>
              <a:rPr lang="en-US" dirty="0"/>
              <a:t> 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8601"/>
            <a:ext cx="2133600" cy="484909"/>
          </a:xfrm>
          <a:prstGeom prst="rect">
            <a:avLst/>
          </a:prstGeom>
        </p:spPr>
      </p:pic>
      <p:cxnSp>
        <p:nvCxnSpPr>
          <p:cNvPr id="6" name="Straight Connector 5"/>
          <p:cNvCxnSpPr/>
          <p:nvPr userDrawn="1"/>
        </p:nvCxnSpPr>
        <p:spPr>
          <a:xfrm flipH="1">
            <a:off x="711200" y="835152"/>
            <a:ext cx="1087120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97340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198438"/>
            <a:ext cx="94488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dirty="0" err="1"/>
              <a:t>Tiêu</a:t>
            </a:r>
            <a:r>
              <a:rPr lang="en-US" dirty="0"/>
              <a:t> </a:t>
            </a:r>
            <a:r>
              <a:rPr lang="en-US" dirty="0" err="1"/>
              <a:t>đề</a:t>
            </a:r>
            <a:r>
              <a:rPr lang="en-US" dirty="0"/>
              <a:t> </a:t>
            </a:r>
            <a:r>
              <a:rPr lang="en-US" dirty="0" err="1"/>
              <a:t>Silde</a:t>
            </a:r>
            <a:endParaRPr lang="en-US" dirty="0"/>
          </a:p>
        </p:txBody>
      </p:sp>
      <p:sp>
        <p:nvSpPr>
          <p:cNvPr id="3" name="Content Placeholder 2"/>
          <p:cNvSpPr>
            <a:spLocks noGrp="1"/>
          </p:cNvSpPr>
          <p:nvPr>
            <p:ph idx="1" hasCustomPrompt="1"/>
          </p:nvPr>
        </p:nvSpPr>
        <p:spPr>
          <a:xfrm>
            <a:off x="1727200" y="1066800"/>
            <a:ext cx="103632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dirty="0" err="1"/>
              <a:t>Đề</a:t>
            </a:r>
            <a:r>
              <a:rPr lang="en-US" dirty="0"/>
              <a:t> </a:t>
            </a:r>
            <a:r>
              <a:rPr lang="en-US" dirty="0" err="1"/>
              <a:t>mục</a:t>
            </a:r>
            <a:r>
              <a:rPr lang="en-US" dirty="0"/>
              <a:t> </a:t>
            </a:r>
            <a:r>
              <a:rPr lang="en-US" dirty="0" err="1"/>
              <a:t>lớn</a:t>
            </a:r>
            <a:endParaRPr lang="en-US" dirty="0"/>
          </a:p>
        </p:txBody>
      </p:sp>
      <p:sp>
        <p:nvSpPr>
          <p:cNvPr id="7" name="Content Placeholder 2"/>
          <p:cNvSpPr>
            <a:spLocks noGrp="1"/>
          </p:cNvSpPr>
          <p:nvPr>
            <p:ph idx="13" hasCustomPrompt="1"/>
          </p:nvPr>
        </p:nvSpPr>
        <p:spPr>
          <a:xfrm>
            <a:off x="6604000" y="1828800"/>
            <a:ext cx="5384800" cy="2743200"/>
          </a:xfrm>
        </p:spPr>
        <p:txBody>
          <a:bodyPr>
            <a:normAutofit/>
          </a:bodyPr>
          <a:lstStyle>
            <a:lvl1pPr marL="0" indent="0">
              <a:buFontTx/>
              <a:buNone/>
              <a:defRPr sz="2400" b="0"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r>
              <a:rPr lang="en-US" dirty="0" err="1"/>
              <a:t>Nội</a:t>
            </a:r>
            <a:r>
              <a:rPr lang="en-US" dirty="0"/>
              <a:t> dung </a:t>
            </a:r>
            <a:r>
              <a:rPr lang="en-US" dirty="0" err="1"/>
              <a:t>cần</a:t>
            </a:r>
            <a:r>
              <a:rPr lang="en-US" dirty="0"/>
              <a:t> </a:t>
            </a:r>
            <a:r>
              <a:rPr lang="en-US" dirty="0" err="1"/>
              <a:t>viết</a:t>
            </a:r>
            <a:r>
              <a:rPr lang="en-US" dirty="0"/>
              <a:t> …….</a:t>
            </a:r>
          </a:p>
          <a:p>
            <a:r>
              <a:rPr lang="en-US" dirty="0"/>
              <a:t>960, abstract, background, banner, bar, box, business, button, circle, clean,</a:t>
            </a:r>
          </a:p>
          <a:p>
            <a:r>
              <a:rPr lang="en-US" b="1" dirty="0" err="1"/>
              <a:t>Nôi</a:t>
            </a:r>
            <a:r>
              <a:rPr lang="en-US" b="1" dirty="0"/>
              <a:t> dung </a:t>
            </a:r>
            <a:r>
              <a:rPr lang="en-US" b="1" dirty="0" err="1"/>
              <a:t>cần</a:t>
            </a:r>
            <a:r>
              <a:rPr lang="en-US" b="1" dirty="0"/>
              <a:t> </a:t>
            </a:r>
            <a:r>
              <a:rPr lang="en-US" b="1" dirty="0" err="1"/>
              <a:t>nhấn</a:t>
            </a:r>
            <a:r>
              <a:rPr lang="en-US" b="1" dirty="0"/>
              <a:t> </a:t>
            </a:r>
            <a:r>
              <a:rPr lang="en-US" b="1" dirty="0" err="1"/>
              <a:t>mạnh</a:t>
            </a:r>
            <a:endParaRPr lang="en-US" dirty="0"/>
          </a:p>
        </p:txBody>
      </p:sp>
      <p:sp>
        <p:nvSpPr>
          <p:cNvPr id="11" name="Slide Number Placeholder 10"/>
          <p:cNvSpPr>
            <a:spLocks noGrp="1"/>
          </p:cNvSpPr>
          <p:nvPr>
            <p:ph type="sldNum" sz="quarter" idx="14"/>
          </p:nvPr>
        </p:nvSpPr>
        <p:spPr>
          <a:xfrm>
            <a:off x="-1828800" y="6172201"/>
            <a:ext cx="2844800" cy="365125"/>
          </a:xfrm>
          <a:prstGeom prst="rect">
            <a:avLst/>
          </a:prstGeom>
        </p:spPr>
        <p:txBody>
          <a:bodyPr/>
          <a:lstStyle>
            <a:lvl1pPr algn="r">
              <a:defRPr>
                <a:solidFill>
                  <a:schemeClr val="bg1"/>
                </a:solidFill>
                <a:latin typeface="Segoe UI" pitchFamily="34" charset="0"/>
                <a:ea typeface="Segoe UI" pitchFamily="34" charset="0"/>
                <a:cs typeface="Segoe UI" pitchFamily="34" charset="0"/>
              </a:defRPr>
            </a:lvl1pPr>
          </a:lstStyle>
          <a:p>
            <a:fld id="{C9454D8F-10CC-4917-9EE3-EC45D591F45E}" type="slidenum">
              <a:rPr lang="en-US" smtClean="0"/>
              <a:pPr/>
              <a:t>‹#›</a:t>
            </a:fld>
            <a:endParaRPr lang="en-US"/>
          </a:p>
        </p:txBody>
      </p:sp>
    </p:spTree>
    <p:extLst>
      <p:ext uri="{BB962C8B-B14F-4D97-AF65-F5344CB8AC3E}">
        <p14:creationId xmlns:p14="http://schemas.microsoft.com/office/powerpoint/2010/main" val="2143991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946400" y="274638"/>
            <a:ext cx="8636000" cy="563562"/>
          </a:xfrm>
          <a:prstGeom prst="rect">
            <a:avLst/>
          </a:prstGeom>
        </p:spPr>
        <p:txBody>
          <a:bodyPr vert="horz" lIns="91440" tIns="45720" rIns="91440" bIns="45720" rtlCol="0" anchor="ctr">
            <a:noAutofit/>
          </a:bodyPr>
          <a:lstStyle/>
          <a:p>
            <a:r>
              <a:rPr lang="en-US" dirty="0"/>
              <a:t>Click to edit Master title style</a:t>
            </a:r>
          </a:p>
        </p:txBody>
      </p:sp>
      <p:sp>
        <p:nvSpPr>
          <p:cNvPr id="8" name="Text Placeholder 2"/>
          <p:cNvSpPr>
            <a:spLocks noGrp="1"/>
          </p:cNvSpPr>
          <p:nvPr>
            <p:ph idx="1"/>
          </p:nvPr>
        </p:nvSpPr>
        <p:spPr>
          <a:xfrm>
            <a:off x="609600" y="990600"/>
            <a:ext cx="10972800" cy="5562600"/>
          </a:xfrm>
          <a:prstGeom prst="rect">
            <a:avLst/>
          </a:prstGeom>
        </p:spPr>
        <p:txBody>
          <a:bodyPr vert="horz" lIns="91440" tIns="45720" rIns="91440" bIns="45720" rtlCol="0">
            <a:normAutofit/>
          </a:bodyPr>
          <a:lstStyle/>
          <a:p>
            <a:pPr lvl="0"/>
            <a:r>
              <a:rPr lang="en-US" dirty="0"/>
              <a:t> 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8601"/>
            <a:ext cx="2133600" cy="484909"/>
          </a:xfrm>
          <a:prstGeom prst="rect">
            <a:avLst/>
          </a:prstGeom>
        </p:spPr>
      </p:pic>
    </p:spTree>
    <p:extLst>
      <p:ext uri="{BB962C8B-B14F-4D97-AF65-F5344CB8AC3E}">
        <p14:creationId xmlns:p14="http://schemas.microsoft.com/office/powerpoint/2010/main" val="39713893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4763" y="-4763"/>
            <a:ext cx="12201525" cy="6867525"/>
          </a:xfrm>
          <a:prstGeom prst="rect">
            <a:avLst/>
          </a:prstGeom>
        </p:spPr>
      </p:pic>
      <p:sp>
        <p:nvSpPr>
          <p:cNvPr id="3" name="Subtitle 2"/>
          <p:cNvSpPr>
            <a:spLocks noGrp="1"/>
          </p:cNvSpPr>
          <p:nvPr>
            <p:ph type="subTitle" idx="1"/>
          </p:nvPr>
        </p:nvSpPr>
        <p:spPr>
          <a:xfrm>
            <a:off x="5486400" y="4953000"/>
            <a:ext cx="6705600" cy="990600"/>
          </a:xfrm>
        </p:spPr>
        <p:txBody>
          <a:bodyPr>
            <a:normAutofit/>
          </a:bodyPr>
          <a:lstStyle>
            <a:lvl1pPr marL="0" indent="0" algn="l">
              <a:buNone/>
              <a:defRPr sz="22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cxnSp>
        <p:nvCxnSpPr>
          <p:cNvPr id="6" name="Straight Connector 5"/>
          <p:cNvCxnSpPr/>
          <p:nvPr userDrawn="1"/>
        </p:nvCxnSpPr>
        <p:spPr>
          <a:xfrm>
            <a:off x="5583936" y="4953000"/>
            <a:ext cx="6303264" cy="0"/>
          </a:xfrm>
          <a:prstGeom prst="line">
            <a:avLst/>
          </a:prstGeom>
          <a:ln w="3175">
            <a:solidFill>
              <a:srgbClr val="FF5A33"/>
            </a:solidFill>
            <a:prstDash val="sysDot"/>
          </a:ln>
        </p:spPr>
        <p:style>
          <a:lnRef idx="1">
            <a:schemeClr val="accent1"/>
          </a:lnRef>
          <a:fillRef idx="0">
            <a:schemeClr val="accent1"/>
          </a:fillRef>
          <a:effectRef idx="0">
            <a:schemeClr val="accent1"/>
          </a:effectRef>
          <a:fontRef idx="minor">
            <a:schemeClr val="tx1"/>
          </a:fontRef>
        </p:style>
      </p:cxnSp>
      <p:sp>
        <p:nvSpPr>
          <p:cNvPr id="8" name="Oval 7"/>
          <p:cNvSpPr/>
          <p:nvPr userDrawn="1"/>
        </p:nvSpPr>
        <p:spPr>
          <a:xfrm>
            <a:off x="1060704" y="2133600"/>
            <a:ext cx="3308096" cy="3048000"/>
          </a:xfrm>
          <a:prstGeom prst="ellipse">
            <a:avLst/>
          </a:prstGeom>
          <a:solidFill>
            <a:schemeClr val="bg1"/>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800"/>
          </a:p>
        </p:txBody>
      </p:sp>
      <p:sp>
        <p:nvSpPr>
          <p:cNvPr id="5" name="Title 4"/>
          <p:cNvSpPr>
            <a:spLocks noGrp="1"/>
          </p:cNvSpPr>
          <p:nvPr>
            <p:ph type="title" hasCustomPrompt="1"/>
          </p:nvPr>
        </p:nvSpPr>
        <p:spPr>
          <a:xfrm>
            <a:off x="5506720" y="4284596"/>
            <a:ext cx="6100064" cy="704980"/>
          </a:xfrm>
        </p:spPr>
        <p:txBody>
          <a:bodyPr>
            <a:normAutofit/>
          </a:bodyPr>
          <a:lstStyle>
            <a:lvl1pPr algn="l">
              <a:defRPr lang="en-US" sz="3400" b="1" kern="1200" cap="small" baseline="0" dirty="0">
                <a:solidFill>
                  <a:srgbClr val="FF5A33"/>
                </a:solidFill>
                <a:effectLst>
                  <a:outerShdw blurRad="38100" dist="38100" dir="2700000" algn="tl">
                    <a:srgbClr val="000000">
                      <a:alpha val="43137"/>
                    </a:srgbClr>
                  </a:outerShdw>
                </a:effectLst>
                <a:latin typeface="+mn-lt"/>
                <a:ea typeface="+mn-ea"/>
                <a:cs typeface="+mn-cs"/>
              </a:defRPr>
            </a:lvl1pPr>
          </a:lstStyle>
          <a:p>
            <a:r>
              <a:rPr lang="en-US" dirty="0" err="1"/>
              <a:t>Tên</a:t>
            </a:r>
            <a:r>
              <a:rPr lang="en-US" dirty="0"/>
              <a:t> </a:t>
            </a:r>
            <a:r>
              <a:rPr lang="en-US" dirty="0" err="1"/>
              <a:t>môn</a:t>
            </a:r>
            <a:r>
              <a:rPr lang="en-US" dirty="0"/>
              <a:t> </a:t>
            </a:r>
            <a:r>
              <a:rPr lang="en-US" dirty="0" err="1"/>
              <a:t>học</a:t>
            </a:r>
            <a:endParaRPr lang="en-US" dirty="0"/>
          </a:p>
        </p:txBody>
      </p:sp>
      <p:sp>
        <p:nvSpPr>
          <p:cNvPr id="10" name="Picture Placeholder 9"/>
          <p:cNvSpPr>
            <a:spLocks noGrp="1"/>
          </p:cNvSpPr>
          <p:nvPr>
            <p:ph type="pic" sz="quarter" idx="10" hasCustomPrompt="1"/>
          </p:nvPr>
        </p:nvSpPr>
        <p:spPr>
          <a:xfrm>
            <a:off x="1016000" y="2743200"/>
            <a:ext cx="3352800" cy="1828800"/>
          </a:xfrm>
        </p:spPr>
        <p:txBody>
          <a:bodyPr/>
          <a:lstStyle>
            <a:lvl1pPr>
              <a:defRPr/>
            </a:lvl1pPr>
          </a:lstStyle>
          <a:p>
            <a:r>
              <a:rPr lang="en-US" dirty="0"/>
              <a:t>Logo</a:t>
            </a:r>
          </a:p>
        </p:txBody>
      </p:sp>
    </p:spTree>
    <p:extLst>
      <p:ext uri="{BB962C8B-B14F-4D97-AF65-F5344CB8AC3E}">
        <p14:creationId xmlns:p14="http://schemas.microsoft.com/office/powerpoint/2010/main" val="272765061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5202" y="274638"/>
            <a:ext cx="9347198"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600" y="1066800"/>
            <a:ext cx="10972800" cy="5257800"/>
          </a:xfrm>
        </p:spPr>
        <p:txBody>
          <a:bodyPr>
            <a:normAutofit/>
          </a:bodyPr>
          <a:lstStyle>
            <a:lvl1pPr marL="342900" indent="-342900">
              <a:buClr>
                <a:srgbClr val="FF5A33"/>
              </a:buClr>
              <a:buFont typeface="Wingdings" pitchFamily="2" charset="2"/>
              <a:buChar char="q"/>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dirty="0"/>
          </a:p>
        </p:txBody>
      </p:sp>
      <p:cxnSp>
        <p:nvCxnSpPr>
          <p:cNvPr id="9" name="Straight Connector 8"/>
          <p:cNvCxnSpPr/>
          <p:nvPr userDrawn="1"/>
        </p:nvCxnSpPr>
        <p:spPr>
          <a:xfrm>
            <a:off x="609600" y="838200"/>
            <a:ext cx="10972800"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156573"/>
            <a:ext cx="1625602" cy="713824"/>
          </a:xfrm>
          <a:prstGeom prst="rect">
            <a:avLst/>
          </a:prstGeom>
        </p:spPr>
      </p:pic>
    </p:spTree>
    <p:extLst>
      <p:ext uri="{BB962C8B-B14F-4D97-AF65-F5344CB8AC3E}">
        <p14:creationId xmlns:p14="http://schemas.microsoft.com/office/powerpoint/2010/main" val="119322752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61BFD7-1BFB-4165-B6C8-93BD150BB7E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55602604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61BFD7-1BFB-4165-B6C8-93BD150BB7E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301115113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61BFD7-1BFB-4165-B6C8-93BD150BB7E4}" type="datetimeFigureOut">
              <a:rPr lang="en-US" smtClean="0"/>
              <a:t>7/20/2023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115804973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35202" y="274638"/>
            <a:ext cx="9347198" cy="487362"/>
          </a:xfrm>
        </p:spPr>
        <p:txBody>
          <a:bodyPr>
            <a:noAutofit/>
          </a:bodyPr>
          <a:lstStyle>
            <a:lvl1pPr algn="r">
              <a:defRPr sz="2800" b="1" cap="small" baseline="0">
                <a:solidFill>
                  <a:srgbClr val="FF5A33"/>
                </a:solidFill>
                <a:effectLst>
                  <a:outerShdw blurRad="38100" dist="38100" dir="2700000" algn="tl">
                    <a:srgbClr val="000000">
                      <a:alpha val="43137"/>
                    </a:srgbClr>
                  </a:outerShdw>
                </a:effectLst>
                <a:latin typeface="Segoe UI" pitchFamily="34" charset="0"/>
                <a:cs typeface="Segoe UI" pitchFamily="34" charset="0"/>
              </a:defRPr>
            </a:lvl1pPr>
          </a:lstStyle>
          <a:p>
            <a:r>
              <a:rPr lang="en-US" dirty="0"/>
              <a:t>Click to edit Master title style</a:t>
            </a:r>
          </a:p>
        </p:txBody>
      </p:sp>
      <p:sp>
        <p:nvSpPr>
          <p:cNvPr id="3" name="Content Placeholder 2"/>
          <p:cNvSpPr>
            <a:spLocks noGrp="1"/>
          </p:cNvSpPr>
          <p:nvPr>
            <p:ph idx="1"/>
          </p:nvPr>
        </p:nvSpPr>
        <p:spPr>
          <a:xfrm>
            <a:off x="609600" y="1066800"/>
            <a:ext cx="10972800" cy="5257800"/>
          </a:xfrm>
        </p:spPr>
        <p:txBody>
          <a:bodyPr>
            <a:normAutofit/>
          </a:bodyPr>
          <a:lstStyle>
            <a:lvl1pPr marL="342900" indent="-342900">
              <a:buClr>
                <a:srgbClr val="FF5A33"/>
              </a:buClr>
              <a:buFont typeface="Wingdings" pitchFamily="2" charset="2"/>
              <a:buChar char="q"/>
              <a:defRPr sz="2800">
                <a:latin typeface="Segoe UI" pitchFamily="34" charset="0"/>
                <a:cs typeface="Segoe UI" pitchFamily="34" charset="0"/>
              </a:defRPr>
            </a:lvl1pPr>
            <a:lvl2pPr marL="742950" indent="-285750">
              <a:buClr>
                <a:srgbClr val="FF5A33"/>
              </a:buClr>
              <a:buFont typeface="Wingdings" pitchFamily="2" charset="2"/>
              <a:buChar char="v"/>
              <a:defRPr sz="2400">
                <a:latin typeface="Segoe UI" pitchFamily="34" charset="0"/>
                <a:cs typeface="Segoe UI" pitchFamily="34" charset="0"/>
              </a:defRPr>
            </a:lvl2pPr>
            <a:lvl3pPr marL="1143000" indent="-228600">
              <a:buClr>
                <a:srgbClr val="FF5A33"/>
              </a:buClr>
              <a:buFont typeface="Wingdings" pitchFamily="2" charset="2"/>
              <a:buChar char="Ø"/>
              <a:defRPr sz="2000">
                <a:latin typeface="Segoe UI" pitchFamily="34" charset="0"/>
                <a:cs typeface="Segoe UI" pitchFamily="34" charset="0"/>
              </a:defRPr>
            </a:lvl3pPr>
            <a:lvl4pPr marL="1600200" indent="-228600">
              <a:buClr>
                <a:srgbClr val="FF5A33"/>
              </a:buClr>
              <a:buFont typeface="Wingdings" pitchFamily="2" charset="2"/>
              <a:buChar char="ü"/>
              <a:defRPr sz="1800">
                <a:latin typeface="Segoe UI" pitchFamily="34" charset="0"/>
                <a:cs typeface="Segoe UI" pitchFamily="34" charset="0"/>
              </a:defRPr>
            </a:lvl4pPr>
            <a:lvl5pPr marL="2057400" indent="-228600">
              <a:buClr>
                <a:srgbClr val="FF5A33"/>
              </a:buClr>
              <a:buFont typeface="Wingdings" pitchFamily="2" charset="2"/>
              <a:buChar char="§"/>
              <a:defRPr sz="1800">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 y="156573"/>
            <a:ext cx="1625602" cy="713824"/>
          </a:xfrm>
          <a:prstGeom prst="rect">
            <a:avLst/>
          </a:prstGeom>
        </p:spPr>
      </p:pic>
      <p:cxnSp>
        <p:nvCxnSpPr>
          <p:cNvPr id="9" name="Straight Connector 8"/>
          <p:cNvCxnSpPr/>
          <p:nvPr userDrawn="1"/>
        </p:nvCxnSpPr>
        <p:spPr>
          <a:xfrm>
            <a:off x="609600" y="838200"/>
            <a:ext cx="10972800" cy="0"/>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0011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61BFD7-1BFB-4165-B6C8-93BD150BB7E4}" type="datetimeFigureOut">
              <a:rPr lang="en-US" smtClean="0"/>
              <a:t>7/20/2023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sp>
        <p:nvSpPr>
          <p:cNvPr id="6" name="Rectangle 5"/>
          <p:cNvSpPr/>
          <p:nvPr userDrawn="1"/>
        </p:nvSpPr>
        <p:spPr>
          <a:xfrm>
            <a:off x="2032000" y="2551018"/>
            <a:ext cx="8534400" cy="32647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pic>
        <p:nvPicPr>
          <p:cNvPr id="8" name="Picture 2" descr="http://uconndigitalarts.com/wp-content/uploads/2013/04/original.jp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ackgroundRemoval t="10000" b="90000" l="3958" r="96146">
                        <a14:backgroundMark x1="16667" y1="54630" x2="86042" y2="55185"/>
                        <a14:backgroundMark x1="90625" y1="53889" x2="93125" y2="53889"/>
                      </a14:backgroundRemoval>
                    </a14:imgEffect>
                  </a14:imgLayer>
                </a14:imgProps>
              </a:ext>
              <a:ext uri="{28A0092B-C50C-407E-A947-70E740481C1C}">
                <a14:useLocalDpi xmlns:a14="http://schemas.microsoft.com/office/drawing/2010/main" val="0"/>
              </a:ext>
            </a:extLst>
          </a:blip>
          <a:srcRect t="43978" b="41311"/>
          <a:stretch/>
        </p:blipFill>
        <p:spPr bwMode="auto">
          <a:xfrm flipH="1">
            <a:off x="3732707" y="2575401"/>
            <a:ext cx="4568091" cy="2838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powerpoint.vn\Downloads\1e2cd4b177168ad16ce2e7c504bba4d2.x400.jpeg"/>
          <p:cNvPicPr>
            <a:picLocks noChangeAspect="1" noChangeArrowheads="1"/>
          </p:cNvPicPr>
          <p:nvPr userDrawn="1"/>
        </p:nvPicPr>
        <p:blipFill rotWithShape="1">
          <a:blip r:embed="rId4" cstate="print">
            <a:extLst>
              <a:ext uri="{BEBA8EAE-BF5A-486C-A8C5-ECC9F3942E4B}">
                <a14:imgProps xmlns:a14="http://schemas.microsoft.com/office/drawing/2010/main">
                  <a14:imgLayer r:embed="rId5">
                    <a14:imgEffect>
                      <a14:backgroundRemoval t="1750" b="81000" l="9971" r="89736">
                        <a14:backgroundMark x1="33724" y1="42750" x2="69208" y2="55250"/>
                        <a14:backgroundMark x1="25806" y1="33250" x2="25806" y2="37500"/>
                        <a14:backgroundMark x1="26100" y1="32250" x2="26100" y2="32250"/>
                        <a14:backgroundMark x1="70674" y1="35750" x2="70674" y2="35750"/>
                        <a14:backgroundMark x1="76246" y1="31250" x2="76246" y2="31250"/>
                        <a14:backgroundMark x1="70968" y1="34750" x2="70968" y2="34750"/>
                      </a14:backgroundRemoval>
                    </a14:imgEffect>
                  </a14:imgLayer>
                </a14:imgProps>
              </a:ext>
              <a:ext uri="{28A0092B-C50C-407E-A947-70E740481C1C}">
                <a14:useLocalDpi xmlns:a14="http://schemas.microsoft.com/office/drawing/2010/main" val="0"/>
              </a:ext>
            </a:extLst>
          </a:blip>
          <a:srcRect b="55710"/>
          <a:stretch/>
        </p:blipFill>
        <p:spPr bwMode="auto">
          <a:xfrm>
            <a:off x="2568620" y="609600"/>
            <a:ext cx="7257961" cy="28280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userDrawn="1"/>
        </p:nvSpPr>
        <p:spPr>
          <a:xfrm>
            <a:off x="4103893" y="3124200"/>
            <a:ext cx="4735308" cy="213904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200" b="1" dirty="0">
                <a:solidFill>
                  <a:schemeClr val="bg1"/>
                </a:solidFill>
              </a:rPr>
              <a:t>DEM</a:t>
            </a:r>
            <a:r>
              <a:rPr lang="en-US" sz="11500" b="1" dirty="0">
                <a:solidFill>
                  <a:schemeClr val="bg1"/>
                </a:solidFill>
              </a:rPr>
              <a:t>O</a:t>
            </a:r>
          </a:p>
          <a:p>
            <a:endParaRPr lang="en-US" sz="1800" dirty="0"/>
          </a:p>
        </p:txBody>
      </p:sp>
      <p:pic>
        <p:nvPicPr>
          <p:cNvPr id="10" name="Picture 2" descr="http://www.designofsignage.com/application/symbol/hands/image/600x600/hand-press-button-4.jpg"/>
          <p:cNvPicPr>
            <a:picLocks noChangeAspect="1" noChangeArrowheads="1"/>
          </p:cNvPicPr>
          <p:nvPr userDrawn="1"/>
        </p:nvPicPr>
        <p:blipFill>
          <a:blip r:embed="rId6" cstate="print">
            <a:extLst>
              <a:ext uri="{BEBA8EAE-BF5A-486C-A8C5-ECC9F3942E4B}">
                <a14:imgProps xmlns:a14="http://schemas.microsoft.com/office/drawing/2010/main">
                  <a14:imgLayer r:embed="rId7">
                    <a14:imgEffect>
                      <a14:backgroundRemoval t="10000" b="99500" l="10000" r="90000">
                        <a14:foregroundMark x1="35833" y1="26500" x2="41500" y2="85000"/>
                      </a14:backgroundRemoval>
                    </a14:imgEffect>
                  </a14:imgLayer>
                </a14:imgProps>
              </a:ext>
              <a:ext uri="{28A0092B-C50C-407E-A947-70E740481C1C}">
                <a14:useLocalDpi xmlns:a14="http://schemas.microsoft.com/office/drawing/2010/main" val="0"/>
              </a:ext>
            </a:extLst>
          </a:blip>
          <a:srcRect/>
          <a:stretch>
            <a:fillRect/>
          </a:stretch>
        </p:blipFill>
        <p:spPr bwMode="auto">
          <a:xfrm>
            <a:off x="6016752" y="3568725"/>
            <a:ext cx="3488947" cy="261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10735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1BFD7-1BFB-4165-B6C8-93BD150BB7E4}" type="datetimeFigureOut">
              <a:rPr lang="en-US" smtClean="0"/>
              <a:t>7/20/2023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374485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3434427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30452412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4737459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61BFD7-1BFB-4165-B6C8-93BD150BB7E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3041142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itle Placeholder 1"/>
          <p:cNvSpPr txBox="1">
            <a:spLocks/>
          </p:cNvSpPr>
          <p:nvPr userDrawn="1"/>
        </p:nvSpPr>
        <p:spPr>
          <a:xfrm>
            <a:off x="2946400" y="274638"/>
            <a:ext cx="8636000" cy="563562"/>
          </a:xfrm>
          <a:prstGeom prst="rect">
            <a:avLst/>
          </a:prstGeom>
        </p:spPr>
        <p:txBody>
          <a:bodyPr vert="horz" lIns="91440" tIns="45720" rIns="91440" bIns="45720" rtlCol="0" anchor="ctr">
            <a:noAutofit/>
          </a:bodyPr>
          <a:lstStyle>
            <a:lvl1pPr algn="r" defTabSz="914400" rtl="0" eaLnBrk="1" latinLnBrk="0" hangingPunct="1">
              <a:spcBef>
                <a:spcPct val="0"/>
              </a:spcBef>
              <a:buNone/>
              <a:defRPr sz="3200" b="1" kern="1200" cap="small" baseline="0">
                <a:solidFill>
                  <a:srgbClr val="FF9900"/>
                </a:solidFill>
                <a:effectLst>
                  <a:outerShdw blurRad="38100" dist="38100" dir="2700000" algn="tl">
                    <a:srgbClr val="000000">
                      <a:alpha val="43137"/>
                    </a:srgbClr>
                  </a:outerShdw>
                </a:effectLst>
                <a:latin typeface="Segoe UI" pitchFamily="34" charset="0"/>
                <a:ea typeface="+mj-ea"/>
                <a:cs typeface="Segoe UI" pitchFamily="34" charset="0"/>
              </a:defRPr>
            </a:lvl1pPr>
          </a:lstStyle>
          <a:p>
            <a:r>
              <a:rPr lang="en-US" sz="3200" dirty="0"/>
              <a:t>Click to edit Master title style</a:t>
            </a:r>
          </a:p>
        </p:txBody>
      </p:sp>
      <p:sp>
        <p:nvSpPr>
          <p:cNvPr id="4" name="Text Placeholder 2"/>
          <p:cNvSpPr>
            <a:spLocks noGrp="1"/>
          </p:cNvSpPr>
          <p:nvPr>
            <p:ph idx="1"/>
          </p:nvPr>
        </p:nvSpPr>
        <p:spPr>
          <a:xfrm>
            <a:off x="609600" y="990600"/>
            <a:ext cx="10972800" cy="5562600"/>
          </a:xfrm>
          <a:prstGeom prst="rect">
            <a:avLst/>
          </a:prstGeom>
        </p:spPr>
        <p:txBody>
          <a:bodyPr vert="horz" lIns="91440" tIns="45720" rIns="91440" bIns="45720" rtlCol="0">
            <a:normAutofit/>
          </a:bodyPr>
          <a:lstStyle/>
          <a:p>
            <a:pPr lvl="0"/>
            <a:r>
              <a:rPr lang="en-US" dirty="0"/>
              <a:t> 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8601"/>
            <a:ext cx="2133600" cy="484909"/>
          </a:xfrm>
          <a:prstGeom prst="rect">
            <a:avLst/>
          </a:prstGeom>
        </p:spPr>
      </p:pic>
      <p:cxnSp>
        <p:nvCxnSpPr>
          <p:cNvPr id="6" name="Straight Connector 5"/>
          <p:cNvCxnSpPr/>
          <p:nvPr userDrawn="1"/>
        </p:nvCxnSpPr>
        <p:spPr>
          <a:xfrm flipH="1">
            <a:off x="711200" y="835152"/>
            <a:ext cx="10871200" cy="0"/>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672142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198438"/>
            <a:ext cx="9448800" cy="487362"/>
          </a:xfrm>
        </p:spPr>
        <p:txBody>
          <a:bodyPr anchor="t">
            <a:normAutofit/>
          </a:bodyPr>
          <a:lstStyle>
            <a:lvl1pPr algn="r">
              <a:defRPr sz="2400" b="0" i="0" baseline="0">
                <a:solidFill>
                  <a:schemeClr val="bg1"/>
                </a:solidFill>
                <a:latin typeface="Segoe UI" pitchFamily="34" charset="0"/>
                <a:ea typeface="Roboto Lt" pitchFamily="2" charset="0"/>
                <a:cs typeface="Segoe UI" pitchFamily="34" charset="0"/>
              </a:defRPr>
            </a:lvl1pPr>
          </a:lstStyle>
          <a:p>
            <a:r>
              <a:rPr lang="en-US" dirty="0" err="1"/>
              <a:t>Tiêu</a:t>
            </a:r>
            <a:r>
              <a:rPr lang="en-US" dirty="0"/>
              <a:t> </a:t>
            </a:r>
            <a:r>
              <a:rPr lang="en-US" dirty="0" err="1"/>
              <a:t>đề</a:t>
            </a:r>
            <a:r>
              <a:rPr lang="en-US" dirty="0"/>
              <a:t> </a:t>
            </a:r>
            <a:r>
              <a:rPr lang="en-US" dirty="0" err="1"/>
              <a:t>Silde</a:t>
            </a:r>
            <a:endParaRPr lang="en-US" dirty="0"/>
          </a:p>
        </p:txBody>
      </p:sp>
      <p:sp>
        <p:nvSpPr>
          <p:cNvPr id="3" name="Content Placeholder 2"/>
          <p:cNvSpPr>
            <a:spLocks noGrp="1"/>
          </p:cNvSpPr>
          <p:nvPr>
            <p:ph idx="1" hasCustomPrompt="1"/>
          </p:nvPr>
        </p:nvSpPr>
        <p:spPr>
          <a:xfrm>
            <a:off x="1727200" y="1066800"/>
            <a:ext cx="10363200" cy="457200"/>
          </a:xfrm>
        </p:spPr>
        <p:txBody>
          <a:bodyPr>
            <a:normAutofit/>
          </a:bodyPr>
          <a:lstStyle>
            <a:lvl1pPr marL="0" indent="0">
              <a:buFontTx/>
              <a:buNone/>
              <a:defRPr sz="2400" b="1"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pPr lvl="0"/>
            <a:r>
              <a:rPr lang="en-US" dirty="0" err="1"/>
              <a:t>Đề</a:t>
            </a:r>
            <a:r>
              <a:rPr lang="en-US" dirty="0"/>
              <a:t> </a:t>
            </a:r>
            <a:r>
              <a:rPr lang="en-US" dirty="0" err="1"/>
              <a:t>mục</a:t>
            </a:r>
            <a:r>
              <a:rPr lang="en-US" dirty="0"/>
              <a:t> </a:t>
            </a:r>
            <a:r>
              <a:rPr lang="en-US" dirty="0" err="1"/>
              <a:t>lớn</a:t>
            </a:r>
            <a:endParaRPr lang="en-US" dirty="0"/>
          </a:p>
        </p:txBody>
      </p:sp>
      <p:sp>
        <p:nvSpPr>
          <p:cNvPr id="7" name="Content Placeholder 2"/>
          <p:cNvSpPr>
            <a:spLocks noGrp="1"/>
          </p:cNvSpPr>
          <p:nvPr>
            <p:ph idx="13" hasCustomPrompt="1"/>
          </p:nvPr>
        </p:nvSpPr>
        <p:spPr>
          <a:xfrm>
            <a:off x="6604000" y="1828800"/>
            <a:ext cx="5384800" cy="2743200"/>
          </a:xfrm>
        </p:spPr>
        <p:txBody>
          <a:bodyPr>
            <a:normAutofit/>
          </a:bodyPr>
          <a:lstStyle>
            <a:lvl1pPr marL="0" indent="0">
              <a:buFontTx/>
              <a:buNone/>
              <a:defRPr sz="2400" b="0" baseline="0">
                <a:latin typeface="Segoe UI" pitchFamily="34" charset="0"/>
                <a:ea typeface="Roboto" pitchFamily="2" charset="0"/>
                <a:cs typeface="Segoe UI" pitchFamily="34" charset="0"/>
              </a:defRPr>
            </a:lvl1pPr>
            <a:lvl2pPr marL="457200" indent="0" algn="just">
              <a:buFontTx/>
              <a:buNone/>
              <a:defRPr sz="1600">
                <a:latin typeface="Roboto Lt" pitchFamily="2" charset="0"/>
                <a:ea typeface="Roboto Lt" pitchFamily="2" charset="0"/>
              </a:defRPr>
            </a:lvl2pPr>
            <a:lvl3pPr algn="just">
              <a:defRPr sz="1600">
                <a:latin typeface="Roboto Lt" pitchFamily="2" charset="0"/>
                <a:ea typeface="Roboto Lt" pitchFamily="2" charset="0"/>
              </a:defRPr>
            </a:lvl3pPr>
            <a:lvl4pPr marL="1600200" indent="-228600" algn="just">
              <a:buFont typeface="Courier New" pitchFamily="49" charset="0"/>
              <a:buChar char="o"/>
              <a:defRPr sz="1600">
                <a:latin typeface="Roboto Lt" pitchFamily="2" charset="0"/>
                <a:ea typeface="Roboto Lt" pitchFamily="2" charset="0"/>
              </a:defRPr>
            </a:lvl4pPr>
            <a:lvl5pPr algn="just">
              <a:defRPr sz="1600">
                <a:latin typeface="Roboto Lt" pitchFamily="2" charset="0"/>
                <a:ea typeface="Roboto Lt" pitchFamily="2" charset="0"/>
              </a:defRPr>
            </a:lvl5pPr>
          </a:lstStyle>
          <a:p>
            <a:r>
              <a:rPr lang="en-US" dirty="0" err="1"/>
              <a:t>Nội</a:t>
            </a:r>
            <a:r>
              <a:rPr lang="en-US" dirty="0"/>
              <a:t> dung </a:t>
            </a:r>
            <a:r>
              <a:rPr lang="en-US" dirty="0" err="1"/>
              <a:t>cần</a:t>
            </a:r>
            <a:r>
              <a:rPr lang="en-US" dirty="0"/>
              <a:t> </a:t>
            </a:r>
            <a:r>
              <a:rPr lang="en-US" dirty="0" err="1"/>
              <a:t>viết</a:t>
            </a:r>
            <a:r>
              <a:rPr lang="en-US" dirty="0"/>
              <a:t> …….</a:t>
            </a:r>
          </a:p>
          <a:p>
            <a:r>
              <a:rPr lang="en-US" dirty="0"/>
              <a:t>960, abstract, background, banner, bar, box, business, button, circle, clean,</a:t>
            </a:r>
          </a:p>
          <a:p>
            <a:r>
              <a:rPr lang="en-US" b="1" dirty="0" err="1"/>
              <a:t>Nôi</a:t>
            </a:r>
            <a:r>
              <a:rPr lang="en-US" b="1" dirty="0"/>
              <a:t> dung </a:t>
            </a:r>
            <a:r>
              <a:rPr lang="en-US" b="1" dirty="0" err="1"/>
              <a:t>cần</a:t>
            </a:r>
            <a:r>
              <a:rPr lang="en-US" b="1" dirty="0"/>
              <a:t> </a:t>
            </a:r>
            <a:r>
              <a:rPr lang="en-US" b="1" dirty="0" err="1"/>
              <a:t>nhấn</a:t>
            </a:r>
            <a:r>
              <a:rPr lang="en-US" b="1" dirty="0"/>
              <a:t> </a:t>
            </a:r>
            <a:r>
              <a:rPr lang="en-US" b="1" dirty="0" err="1"/>
              <a:t>mạnh</a:t>
            </a:r>
            <a:endParaRPr lang="en-US" dirty="0"/>
          </a:p>
        </p:txBody>
      </p:sp>
      <p:sp>
        <p:nvSpPr>
          <p:cNvPr id="11" name="Slide Number Placeholder 10"/>
          <p:cNvSpPr>
            <a:spLocks noGrp="1"/>
          </p:cNvSpPr>
          <p:nvPr>
            <p:ph type="sldNum" sz="quarter" idx="14"/>
          </p:nvPr>
        </p:nvSpPr>
        <p:spPr>
          <a:xfrm>
            <a:off x="-1828800" y="6172201"/>
            <a:ext cx="2844800" cy="365125"/>
          </a:xfrm>
          <a:prstGeom prst="rect">
            <a:avLst/>
          </a:prstGeom>
        </p:spPr>
        <p:txBody>
          <a:bodyPr/>
          <a:lstStyle>
            <a:lvl1pPr algn="r">
              <a:defRPr>
                <a:solidFill>
                  <a:schemeClr val="bg1"/>
                </a:solidFill>
                <a:latin typeface="Segoe UI" pitchFamily="34" charset="0"/>
                <a:ea typeface="Segoe UI" pitchFamily="34" charset="0"/>
                <a:cs typeface="Segoe UI" pitchFamily="34" charset="0"/>
              </a:defRPr>
            </a:lvl1pPr>
          </a:lstStyle>
          <a:p>
            <a:fld id="{C9454D8F-10CC-4917-9EE3-EC45D591F45E}" type="slidenum">
              <a:rPr lang="en-US" smtClean="0"/>
              <a:pPr/>
              <a:t>‹#›</a:t>
            </a:fld>
            <a:endParaRPr lang="en-US"/>
          </a:p>
        </p:txBody>
      </p:sp>
    </p:spTree>
    <p:extLst>
      <p:ext uri="{BB962C8B-B14F-4D97-AF65-F5344CB8AC3E}">
        <p14:creationId xmlns:p14="http://schemas.microsoft.com/office/powerpoint/2010/main" val="25157225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2946400" y="274638"/>
            <a:ext cx="8636000" cy="563562"/>
          </a:xfrm>
          <a:prstGeom prst="rect">
            <a:avLst/>
          </a:prstGeom>
        </p:spPr>
        <p:txBody>
          <a:bodyPr vert="horz" lIns="91440" tIns="45720" rIns="91440" bIns="45720" rtlCol="0" anchor="ctr">
            <a:noAutofit/>
          </a:bodyPr>
          <a:lstStyle/>
          <a:p>
            <a:r>
              <a:rPr lang="en-US" dirty="0"/>
              <a:t>Click to edit Master title style</a:t>
            </a:r>
          </a:p>
        </p:txBody>
      </p:sp>
      <p:sp>
        <p:nvSpPr>
          <p:cNvPr id="8" name="Text Placeholder 2"/>
          <p:cNvSpPr>
            <a:spLocks noGrp="1"/>
          </p:cNvSpPr>
          <p:nvPr>
            <p:ph idx="1"/>
          </p:nvPr>
        </p:nvSpPr>
        <p:spPr>
          <a:xfrm>
            <a:off x="609600" y="990600"/>
            <a:ext cx="10972800" cy="5562600"/>
          </a:xfrm>
          <a:prstGeom prst="rect">
            <a:avLst/>
          </a:prstGeom>
        </p:spPr>
        <p:txBody>
          <a:bodyPr vert="horz" lIns="91440" tIns="45720" rIns="91440" bIns="45720" rtlCol="0">
            <a:normAutofit/>
          </a:bodyPr>
          <a:lstStyle/>
          <a:p>
            <a:pPr lvl="0"/>
            <a:r>
              <a:rPr lang="en-US" dirty="0"/>
              <a:t> Click to edit Master text styles</a:t>
            </a:r>
          </a:p>
          <a:p>
            <a:pPr lvl="1"/>
            <a:r>
              <a:rPr lang="en-US" dirty="0"/>
              <a:t> Second level</a:t>
            </a:r>
          </a:p>
          <a:p>
            <a:pPr lvl="2"/>
            <a:r>
              <a:rPr lang="en-US" dirty="0"/>
              <a:t> 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200" y="228601"/>
            <a:ext cx="2133600" cy="484909"/>
          </a:xfrm>
          <a:prstGeom prst="rect">
            <a:avLst/>
          </a:prstGeom>
        </p:spPr>
      </p:pic>
    </p:spTree>
    <p:extLst>
      <p:ext uri="{BB962C8B-B14F-4D97-AF65-F5344CB8AC3E}">
        <p14:creationId xmlns:p14="http://schemas.microsoft.com/office/powerpoint/2010/main" val="1739807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61BFD7-1BFB-4165-B6C8-93BD150BB7E4}" type="datetimeFigureOut">
              <a:rPr lang="en-US" smtClean="0"/>
              <a:t>7/20/2023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208284010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61BFD7-1BFB-4165-B6C8-93BD150BB7E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6637152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61BFD7-1BFB-4165-B6C8-93BD150BB7E4}" type="datetimeFigureOut">
              <a:rPr lang="en-US" smtClean="0"/>
              <a:t>7/20/2023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113045427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61BFD7-1BFB-4165-B6C8-93BD150BB7E4}" type="datetimeFigureOut">
              <a:rPr lang="en-US" smtClean="0"/>
              <a:t>7/20/2023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ACEE26-D979-411F-B229-D9F26BAEDF07}" type="slidenum">
              <a:rPr lang="en-US" smtClean="0"/>
              <a:t>‹#›</a:t>
            </a:fld>
            <a:endParaRPr lang="en-US"/>
          </a:p>
        </p:txBody>
      </p:sp>
      <p:sp>
        <p:nvSpPr>
          <p:cNvPr id="6" name="Rectangle 5"/>
          <p:cNvSpPr/>
          <p:nvPr userDrawn="1"/>
        </p:nvSpPr>
        <p:spPr>
          <a:xfrm>
            <a:off x="2032000" y="2551018"/>
            <a:ext cx="8534400" cy="32647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endParaRPr>
          </a:p>
        </p:txBody>
      </p:sp>
      <p:pic>
        <p:nvPicPr>
          <p:cNvPr id="8" name="Picture 2" descr="http://uconndigitalarts.com/wp-content/uploads/2013/04/original.jp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ackgroundRemoval t="10000" b="90000" l="3958" r="96146">
                        <a14:backgroundMark x1="16667" y1="54630" x2="86042" y2="55185"/>
                        <a14:backgroundMark x1="90625" y1="53889" x2="93125" y2="53889"/>
                      </a14:backgroundRemoval>
                    </a14:imgEffect>
                  </a14:imgLayer>
                </a14:imgProps>
              </a:ext>
              <a:ext uri="{28A0092B-C50C-407E-A947-70E740481C1C}">
                <a14:useLocalDpi xmlns:a14="http://schemas.microsoft.com/office/drawing/2010/main" val="0"/>
              </a:ext>
            </a:extLst>
          </a:blip>
          <a:srcRect t="43978" b="41311"/>
          <a:stretch/>
        </p:blipFill>
        <p:spPr bwMode="auto">
          <a:xfrm flipH="1">
            <a:off x="3732707" y="2575401"/>
            <a:ext cx="4568091" cy="2838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powerpoint.vn\Downloads\1e2cd4b177168ad16ce2e7c504bba4d2.x400.jpeg"/>
          <p:cNvPicPr>
            <a:picLocks noChangeAspect="1" noChangeArrowheads="1"/>
          </p:cNvPicPr>
          <p:nvPr userDrawn="1"/>
        </p:nvPicPr>
        <p:blipFill rotWithShape="1">
          <a:blip r:embed="rId4" cstate="print">
            <a:extLst>
              <a:ext uri="{BEBA8EAE-BF5A-486C-A8C5-ECC9F3942E4B}">
                <a14:imgProps xmlns:a14="http://schemas.microsoft.com/office/drawing/2010/main">
                  <a14:imgLayer r:embed="rId5">
                    <a14:imgEffect>
                      <a14:backgroundRemoval t="1750" b="81000" l="9971" r="89736">
                        <a14:backgroundMark x1="33724" y1="42750" x2="69208" y2="55250"/>
                        <a14:backgroundMark x1="25806" y1="33250" x2="25806" y2="37500"/>
                        <a14:backgroundMark x1="26100" y1="32250" x2="26100" y2="32250"/>
                        <a14:backgroundMark x1="70674" y1="35750" x2="70674" y2="35750"/>
                        <a14:backgroundMark x1="76246" y1="31250" x2="76246" y2="31250"/>
                        <a14:backgroundMark x1="70968" y1="34750" x2="70968" y2="34750"/>
                      </a14:backgroundRemoval>
                    </a14:imgEffect>
                  </a14:imgLayer>
                </a14:imgProps>
              </a:ext>
              <a:ext uri="{28A0092B-C50C-407E-A947-70E740481C1C}">
                <a14:useLocalDpi xmlns:a14="http://schemas.microsoft.com/office/drawing/2010/main" val="0"/>
              </a:ext>
            </a:extLst>
          </a:blip>
          <a:srcRect b="55710"/>
          <a:stretch/>
        </p:blipFill>
        <p:spPr bwMode="auto">
          <a:xfrm>
            <a:off x="2568620" y="609600"/>
            <a:ext cx="7257961" cy="28280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userDrawn="1"/>
        </p:nvSpPr>
        <p:spPr>
          <a:xfrm>
            <a:off x="4103893" y="3124200"/>
            <a:ext cx="4735308" cy="2139047"/>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200" b="1">
                <a:solidFill>
                  <a:schemeClr val="bg1"/>
                </a:solidFill>
              </a:rPr>
              <a:t>DEM</a:t>
            </a:r>
            <a:r>
              <a:rPr lang="en-US" sz="11500" b="1">
                <a:solidFill>
                  <a:schemeClr val="bg1"/>
                </a:solidFill>
              </a:rPr>
              <a:t>O</a:t>
            </a:r>
          </a:p>
          <a:p>
            <a:endParaRPr lang="en-US" sz="1800"/>
          </a:p>
        </p:txBody>
      </p:sp>
      <p:pic>
        <p:nvPicPr>
          <p:cNvPr id="10" name="Picture 2" descr="http://www.designofsignage.com/application/symbol/hands/image/600x600/hand-press-button-4.jpg"/>
          <p:cNvPicPr>
            <a:picLocks noChangeAspect="1" noChangeArrowheads="1"/>
          </p:cNvPicPr>
          <p:nvPr userDrawn="1"/>
        </p:nvPicPr>
        <p:blipFill>
          <a:blip r:embed="rId6" cstate="print">
            <a:extLst>
              <a:ext uri="{BEBA8EAE-BF5A-486C-A8C5-ECC9F3942E4B}">
                <a14:imgProps xmlns:a14="http://schemas.microsoft.com/office/drawing/2010/main">
                  <a14:imgLayer r:embed="rId7">
                    <a14:imgEffect>
                      <a14:backgroundRemoval t="10000" b="99500" l="10000" r="90000">
                        <a14:foregroundMark x1="35833" y1="26500" x2="41500" y2="85000"/>
                      </a14:backgroundRemoval>
                    </a14:imgEffect>
                  </a14:imgLayer>
                </a14:imgProps>
              </a:ext>
              <a:ext uri="{28A0092B-C50C-407E-A947-70E740481C1C}">
                <a14:useLocalDpi xmlns:a14="http://schemas.microsoft.com/office/drawing/2010/main" val="0"/>
              </a:ext>
            </a:extLst>
          </a:blip>
          <a:srcRect/>
          <a:stretch>
            <a:fillRect/>
          </a:stretch>
        </p:blipFill>
        <p:spPr bwMode="auto">
          <a:xfrm>
            <a:off x="6016752" y="3568725"/>
            <a:ext cx="3488947" cy="2616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19657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61BFD7-1BFB-4165-B6C8-93BD150BB7E4}" type="datetimeFigureOut">
              <a:rPr lang="en-US" smtClean="0"/>
              <a:t>7/20/2023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1924208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4059635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61BFD7-1BFB-4165-B6C8-93BD150BB7E4}" type="datetimeFigureOut">
              <a:rPr lang="en-US" smtClean="0"/>
              <a:t>7/20/2023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ACEE26-D979-411F-B229-D9F26BAEDF07}" type="slidenum">
              <a:rPr lang="en-US" smtClean="0"/>
              <a:t>‹#›</a:t>
            </a:fld>
            <a:endParaRPr lang="en-US"/>
          </a:p>
        </p:txBody>
      </p:sp>
    </p:spTree>
    <p:extLst>
      <p:ext uri="{BB962C8B-B14F-4D97-AF65-F5344CB8AC3E}">
        <p14:creationId xmlns:p14="http://schemas.microsoft.com/office/powerpoint/2010/main" val="3837659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1BFD7-1BFB-4165-B6C8-93BD150BB7E4}" type="datetimeFigureOut">
              <a:rPr lang="en-US" smtClean="0"/>
              <a:t>7/20/2023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CEE26-D979-411F-B229-D9F26BAEDF07}" type="slidenum">
              <a:rPr lang="en-US" smtClean="0"/>
              <a:t>‹#›</a:t>
            </a:fld>
            <a:endParaRPr lang="en-US"/>
          </a:p>
        </p:txBody>
      </p:sp>
    </p:spTree>
    <p:extLst>
      <p:ext uri="{BB962C8B-B14F-4D97-AF65-F5344CB8AC3E}">
        <p14:creationId xmlns:p14="http://schemas.microsoft.com/office/powerpoint/2010/main" val="232391893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3" r:id="rId12"/>
    <p:sldLayoutId id="2147483684" r:id="rId13"/>
    <p:sldLayoutId id="2147483667"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61BFD7-1BFB-4165-B6C8-93BD150BB7E4}" type="datetimeFigureOut">
              <a:rPr lang="en-US" smtClean="0"/>
              <a:t>7/20/2023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CEE26-D979-411F-B229-D9F26BAEDF07}" type="slidenum">
              <a:rPr lang="en-US" smtClean="0"/>
              <a:t>‹#›</a:t>
            </a:fld>
            <a:endParaRPr lang="en-US"/>
          </a:p>
        </p:txBody>
      </p:sp>
    </p:spTree>
    <p:extLst>
      <p:ext uri="{BB962C8B-B14F-4D97-AF65-F5344CB8AC3E}">
        <p14:creationId xmlns:p14="http://schemas.microsoft.com/office/powerpoint/2010/main" val="136723916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nobelprize.org/about/developer-zone-2/" TargetMode="External"/><Relationship Id="rId2" Type="http://schemas.openxmlformats.org/officeDocument/2006/relationships/hyperlink" Target="https://www.nobelprize.org/prizes/lists/all-nobel-prizes/"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hecleverprogrammer.com/2021/02/08/customer-personality-analysis-with-python/" TargetMode="External"/><Relationship Id="rId2" Type="http://schemas.openxmlformats.org/officeDocument/2006/relationships/hyperlink" Target="https://haas.berkeley.edu/faculty/romerohernandez-omar/" TargetMode="Externa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spc.noaa.gov/wcm/#data"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7.xml"/><Relationship Id="rId7" Type="http://schemas.microsoft.com/office/2007/relationships/hdphoto" Target="../media/hdphoto4.wd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xml"/><Relationship Id="rId9" Type="http://schemas.microsoft.com/office/2007/relationships/hdphoto" Target="../media/hdphoto5.wdp"/></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err="1"/>
              <a:t>Giảng</a:t>
            </a:r>
            <a:r>
              <a:rPr lang="en-US"/>
              <a:t> </a:t>
            </a:r>
            <a:r>
              <a:rPr lang="en-US" err="1"/>
              <a:t>viên</a:t>
            </a:r>
            <a:r>
              <a:rPr lang="en-US"/>
              <a:t>: Nguyễn Huy Hoàng</a:t>
            </a:r>
          </a:p>
        </p:txBody>
      </p:sp>
      <p:sp>
        <p:nvSpPr>
          <p:cNvPr id="11" name="Title 10"/>
          <p:cNvSpPr>
            <a:spLocks noGrp="1"/>
          </p:cNvSpPr>
          <p:nvPr>
            <p:ph type="title"/>
          </p:nvPr>
        </p:nvSpPr>
        <p:spPr/>
        <p:txBody>
          <a:bodyPr/>
          <a:lstStyle/>
          <a:p>
            <a:r>
              <a:rPr lang="en-US" err="1"/>
              <a:t>Giới</a:t>
            </a:r>
            <a:r>
              <a:rPr lang="en-US"/>
              <a:t> </a:t>
            </a:r>
            <a:r>
              <a:rPr lang="en-US" err="1"/>
              <a:t>thiệu</a:t>
            </a:r>
            <a:r>
              <a:rPr lang="en-US"/>
              <a:t> </a:t>
            </a:r>
            <a:r>
              <a:rPr lang="en-US" err="1"/>
              <a:t>dự</a:t>
            </a:r>
            <a:r>
              <a:rPr lang="en-US"/>
              <a:t> </a:t>
            </a:r>
            <a:r>
              <a:rPr lang="en-US" err="1"/>
              <a:t>án</a:t>
            </a:r>
            <a:r>
              <a:rPr lang="en-US"/>
              <a:t> 01</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7534" y="685800"/>
            <a:ext cx="2571750" cy="1619250"/>
          </a:xfrm>
          <a:prstGeom prst="rect">
            <a:avLst/>
          </a:prstGeom>
        </p:spPr>
      </p:pic>
      <p:sp>
        <p:nvSpPr>
          <p:cNvPr id="4" name="TextBox 3"/>
          <p:cNvSpPr txBox="1"/>
          <p:nvPr/>
        </p:nvSpPr>
        <p:spPr>
          <a:xfrm>
            <a:off x="8481161" y="1957992"/>
            <a:ext cx="3631122" cy="400110"/>
          </a:xfrm>
          <a:prstGeom prst="rect">
            <a:avLst/>
          </a:prstGeom>
          <a:noFill/>
        </p:spPr>
        <p:txBody>
          <a:bodyPr wrap="none" rtlCol="0">
            <a:spAutoFit/>
          </a:bodyPr>
          <a:lstStyle/>
          <a:p>
            <a:r>
              <a:rPr lang="en-US" sz="2000">
                <a:latin typeface="Arial Narrow" panose="020B0606020202030204" pitchFamily="34" charset="0"/>
              </a:rPr>
              <a:t>Conceive Design Implement Operate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0932" y="2406165"/>
            <a:ext cx="1693935" cy="2518699"/>
          </a:xfrm>
          <a:prstGeom prst="rect">
            <a:avLst/>
          </a:prstGeom>
        </p:spPr>
      </p:pic>
    </p:spTree>
    <p:extLst>
      <p:ext uri="{BB962C8B-B14F-4D97-AF65-F5344CB8AC3E}">
        <p14:creationId xmlns:p14="http://schemas.microsoft.com/office/powerpoint/2010/main" val="248586332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44216" y="2967335"/>
            <a:ext cx="380918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Bảo vệ dự án</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70" y="1143000"/>
            <a:ext cx="2543530" cy="3781953"/>
          </a:xfrm>
          <a:prstGeom prst="ellipse">
            <a:avLst/>
          </a:prstGeom>
          <a:ln>
            <a:noFill/>
          </a:ln>
          <a:effectLst>
            <a:softEdge rad="112500"/>
          </a:effectLst>
        </p:spPr>
      </p:pic>
    </p:spTree>
    <p:extLst>
      <p:ext uri="{BB962C8B-B14F-4D97-AF65-F5344CB8AC3E}">
        <p14:creationId xmlns:p14="http://schemas.microsoft.com/office/powerpoint/2010/main" val="10529866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Bảo vệ dự án</a:t>
            </a:r>
          </a:p>
        </p:txBody>
      </p:sp>
      <p:sp>
        <p:nvSpPr>
          <p:cNvPr id="3" name="Content Placeholder 2"/>
          <p:cNvSpPr>
            <a:spLocks noGrp="1"/>
          </p:cNvSpPr>
          <p:nvPr>
            <p:ph idx="1"/>
          </p:nvPr>
        </p:nvSpPr>
        <p:spPr>
          <a:xfrm>
            <a:off x="609600" y="1066800"/>
            <a:ext cx="8458200" cy="5257800"/>
          </a:xfrm>
        </p:spPr>
        <p:txBody>
          <a:bodyPr>
            <a:noAutofit/>
          </a:bodyPr>
          <a:lstStyle/>
          <a:p>
            <a:pPr algn="just">
              <a:buFont typeface="Wingdings" pitchFamily="2" charset="2"/>
              <a:buChar char="&amp;"/>
            </a:pPr>
            <a:r>
              <a:rPr lang="en-US" sz="2400" b="1" i="1">
                <a:effectLst>
                  <a:outerShdw blurRad="38100" dist="38100" dir="2700000" algn="tl">
                    <a:srgbClr val="000000">
                      <a:alpha val="43137"/>
                    </a:srgbClr>
                  </a:outerShdw>
                </a:effectLst>
              </a:rPr>
              <a:t>Bảo vệ</a:t>
            </a:r>
            <a:endParaRPr lang="en-US" sz="2400" i="1">
              <a:effectLst>
                <a:outerShdw blurRad="38100" dist="38100" dir="2700000" algn="tl">
                  <a:srgbClr val="000000">
                    <a:alpha val="43137"/>
                  </a:srgbClr>
                </a:outerShdw>
              </a:effectLst>
            </a:endParaRPr>
          </a:p>
          <a:p>
            <a:pPr lvl="1" algn="just"/>
            <a:r>
              <a:rPr lang="vi-VN"/>
              <a:t>Sử dụng slide mẫu được cung cấp</a:t>
            </a:r>
            <a:r>
              <a:rPr lang="en-US"/>
              <a:t>.</a:t>
            </a:r>
            <a:endParaRPr lang="vi-VN"/>
          </a:p>
          <a:p>
            <a:pPr lvl="1" algn="just"/>
            <a:r>
              <a:rPr lang="vi-VN"/>
              <a:t>Mỗi thành viên phải có hình trên slide và được phân công việc cụ thể</a:t>
            </a:r>
            <a:r>
              <a:rPr lang="en-US"/>
              <a:t>.</a:t>
            </a:r>
            <a:endParaRPr lang="vi-VN"/>
          </a:p>
          <a:p>
            <a:pPr lvl="1" algn="just"/>
            <a:r>
              <a:rPr lang="vi-VN"/>
              <a:t>Mỗi thành viên trình bày phần việc của mình trước hội đồng giám khảo</a:t>
            </a:r>
            <a:r>
              <a:rPr lang="en-US"/>
              <a:t>.</a:t>
            </a:r>
            <a:endParaRPr lang="vi-VN"/>
          </a:p>
          <a:p>
            <a:pPr lvl="1" algn="just"/>
            <a:r>
              <a:rPr lang="vi-VN"/>
              <a:t>Phần tài liệu</a:t>
            </a:r>
            <a:r>
              <a:rPr lang="en-US"/>
              <a:t> dự án (</a:t>
            </a:r>
            <a:r>
              <a:rPr lang="en-US" i="1">
                <a:effectLst>
                  <a:outerShdw blurRad="38100" dist="38100" dir="2700000" algn="tl">
                    <a:srgbClr val="000000">
                      <a:alpha val="43137"/>
                    </a:srgbClr>
                  </a:outerShdw>
                </a:effectLst>
              </a:rPr>
              <a:t>project document</a:t>
            </a:r>
            <a:r>
              <a:rPr lang="en-US"/>
              <a:t>)</a:t>
            </a:r>
            <a:r>
              <a:rPr lang="vi-VN"/>
              <a:t> cho điểm chung</a:t>
            </a:r>
            <a:r>
              <a:rPr lang="en-US"/>
              <a:t>.</a:t>
            </a:r>
            <a:endParaRPr lang="vi-VN"/>
          </a:p>
          <a:p>
            <a:pPr lvl="1" algn="just"/>
            <a:r>
              <a:rPr lang="vi-VN"/>
              <a:t>Phần bảo vệ cho điểm riêng</a:t>
            </a:r>
            <a:r>
              <a:rPr lang="en-US"/>
              <a:t>.</a:t>
            </a:r>
            <a:endParaRPr lang="vi-VN"/>
          </a:p>
        </p:txBody>
      </p:sp>
      <p:pic>
        <p:nvPicPr>
          <p:cNvPr id="5" name="Picture 4">
            <a:extLst>
              <a:ext uri="{FF2B5EF4-FFF2-40B4-BE49-F238E27FC236}">
                <a16:creationId xmlns:a16="http://schemas.microsoft.com/office/drawing/2014/main" id="{D59EE449-30D6-84A5-DD32-09E33F812DB8}"/>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6003" t="16755" r="10962" b="21750"/>
          <a:stretch/>
        </p:blipFill>
        <p:spPr>
          <a:xfrm>
            <a:off x="5853260" y="3733800"/>
            <a:ext cx="6324600" cy="3124200"/>
          </a:xfrm>
          <a:prstGeom prst="rect">
            <a:avLst/>
          </a:prstGeom>
        </p:spPr>
      </p:pic>
    </p:spTree>
    <p:extLst>
      <p:ext uri="{BB962C8B-B14F-4D97-AF65-F5344CB8AC3E}">
        <p14:creationId xmlns:p14="http://schemas.microsoft.com/office/powerpoint/2010/main" val="121410332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9557" y="2967335"/>
            <a:ext cx="666400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Giới thiệu bộ dữ liệu #1</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70" y="1143000"/>
            <a:ext cx="2543530" cy="3781953"/>
          </a:xfrm>
          <a:prstGeom prst="ellipse">
            <a:avLst/>
          </a:prstGeom>
          <a:ln>
            <a:noFill/>
          </a:ln>
          <a:effectLst>
            <a:softEdge rad="112500"/>
          </a:effectLst>
        </p:spPr>
      </p:pic>
    </p:spTree>
    <p:extLst>
      <p:ext uri="{BB962C8B-B14F-4D97-AF65-F5344CB8AC3E}">
        <p14:creationId xmlns:p14="http://schemas.microsoft.com/office/powerpoint/2010/main" val="2947428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Nobel Prize Winners (1901-2022)</a:t>
            </a:r>
          </a:p>
        </p:txBody>
      </p:sp>
      <p:sp>
        <p:nvSpPr>
          <p:cNvPr id="3" name="Content Placeholder 2"/>
          <p:cNvSpPr>
            <a:spLocks noGrp="1"/>
          </p:cNvSpPr>
          <p:nvPr>
            <p:ph idx="1"/>
          </p:nvPr>
        </p:nvSpPr>
        <p:spPr>
          <a:xfrm>
            <a:off x="152400" y="944562"/>
            <a:ext cx="7010400" cy="5638800"/>
          </a:xfrm>
        </p:spPr>
        <p:txBody>
          <a:bodyPr>
            <a:noAutofit/>
          </a:bodyPr>
          <a:lstStyle/>
          <a:p>
            <a:pPr algn="just"/>
            <a:r>
              <a:rPr lang="en-US" sz="2400">
                <a:effectLst>
                  <a:outerShdw blurRad="38100" dist="38100" dir="2700000" algn="tl">
                    <a:srgbClr val="000000">
                      <a:alpha val="43137"/>
                    </a:srgbClr>
                  </a:outerShdw>
                </a:effectLst>
              </a:rPr>
              <a:t>Giới thiệu</a:t>
            </a:r>
          </a:p>
          <a:p>
            <a:pPr lvl="1" algn="just"/>
            <a:r>
              <a:rPr lang="vi-VN"/>
              <a:t>Giải </a:t>
            </a:r>
            <a:r>
              <a:rPr lang="vi-VN">
                <a:effectLst>
                  <a:outerShdw blurRad="38100" dist="38100" dir="2700000" algn="tl">
                    <a:srgbClr val="000000">
                      <a:alpha val="43137"/>
                    </a:srgbClr>
                  </a:outerShdw>
                </a:effectLst>
              </a:rPr>
              <a:t>Nobel</a:t>
            </a:r>
            <a:r>
              <a:rPr lang="vi-VN"/>
              <a:t> là một trong những giải thưởng quốc tế danh giá nhất được trao hàng năm để ghi nhận những thành tựu xuất sắc trong các lĩnh vực khác nhau. Được thành lập vào năm 1895 theo ý muốn của </a:t>
            </a:r>
            <a:r>
              <a:rPr lang="vi-VN">
                <a:effectLst>
                  <a:outerShdw blurRad="38100" dist="38100" dir="2700000" algn="tl">
                    <a:srgbClr val="000000">
                      <a:alpha val="43137"/>
                    </a:srgbClr>
                  </a:outerShdw>
                </a:effectLst>
              </a:rPr>
              <a:t>Alfred Nobel</a:t>
            </a:r>
            <a:r>
              <a:rPr lang="vi-VN"/>
              <a:t>, một nhà phát minh, kỹ sư và nhà công nghiệp người Thụy Điển, giải thưởng Nobel tôn vinh các cá nhân và tổ chức có đóng góp đáng kể cho nhân loại trong sáu hạng mục: </a:t>
            </a:r>
            <a:r>
              <a:rPr lang="vi-VN">
                <a:effectLst>
                  <a:outerShdw blurRad="38100" dist="38100" dir="2700000" algn="tl">
                    <a:srgbClr val="000000">
                      <a:alpha val="43137"/>
                    </a:srgbClr>
                  </a:outerShdw>
                </a:effectLst>
              </a:rPr>
              <a:t>Vật lý, Hóa học, Sinh lý học hoặc Y học, Văn học, Hòa bình và Khoa học kinh tế</a:t>
            </a:r>
            <a:r>
              <a:rPr lang="vi-VN"/>
              <a:t>. </a:t>
            </a:r>
            <a:endParaRPr lang="en-US"/>
          </a:p>
          <a:p>
            <a:pPr marL="457200" lvl="1" indent="0" algn="just">
              <a:buNone/>
            </a:pPr>
            <a:endParaRPr lang="en-US"/>
          </a:p>
          <a:p>
            <a:pPr marL="0" indent="0" algn="just">
              <a:buNone/>
            </a:pPr>
            <a:endParaRPr lang="en-US" sz="2400"/>
          </a:p>
        </p:txBody>
      </p:sp>
      <p:pic>
        <p:nvPicPr>
          <p:cNvPr id="5" name="Picture 4" descr="A close up of a coin&#10;&#10;Description automatically generated">
            <a:extLst>
              <a:ext uri="{FF2B5EF4-FFF2-40B4-BE49-F238E27FC236}">
                <a16:creationId xmlns:a16="http://schemas.microsoft.com/office/drawing/2014/main" id="{2C917B82-2927-7768-78AD-F20B68C14D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078" y="1085850"/>
            <a:ext cx="4762500" cy="4686300"/>
          </a:xfrm>
          <a:prstGeom prst="rect">
            <a:avLst/>
          </a:prstGeom>
        </p:spPr>
      </p:pic>
    </p:spTree>
    <p:extLst>
      <p:ext uri="{BB962C8B-B14F-4D97-AF65-F5344CB8AC3E}">
        <p14:creationId xmlns:p14="http://schemas.microsoft.com/office/powerpoint/2010/main" val="400402200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Nobel Prize Winners (1901-2022)</a:t>
            </a:r>
          </a:p>
        </p:txBody>
      </p:sp>
      <p:sp>
        <p:nvSpPr>
          <p:cNvPr id="3" name="Content Placeholder 2"/>
          <p:cNvSpPr>
            <a:spLocks noGrp="1"/>
          </p:cNvSpPr>
          <p:nvPr>
            <p:ph idx="1"/>
          </p:nvPr>
        </p:nvSpPr>
        <p:spPr>
          <a:xfrm>
            <a:off x="152400" y="944562"/>
            <a:ext cx="11430000" cy="5638800"/>
          </a:xfrm>
        </p:spPr>
        <p:txBody>
          <a:bodyPr>
            <a:noAutofit/>
          </a:bodyPr>
          <a:lstStyle/>
          <a:p>
            <a:pPr algn="just"/>
            <a:r>
              <a:rPr lang="en-US" sz="2400">
                <a:effectLst>
                  <a:outerShdw blurRad="38100" dist="38100" dir="2700000" algn="tl">
                    <a:srgbClr val="000000">
                      <a:alpha val="43137"/>
                    </a:srgbClr>
                  </a:outerShdw>
                </a:effectLst>
              </a:rPr>
              <a:t>Dataset</a:t>
            </a:r>
          </a:p>
          <a:p>
            <a:pPr lvl="1" algn="just"/>
            <a:r>
              <a:rPr lang="vi-VN"/>
              <a:t>Giải thưởng Nobel đầu tiên được trao vào năm </a:t>
            </a:r>
            <a:r>
              <a:rPr lang="vi-VN">
                <a:effectLst>
                  <a:outerShdw blurRad="38100" dist="38100" dir="2700000" algn="tl">
                    <a:srgbClr val="000000">
                      <a:alpha val="43137"/>
                    </a:srgbClr>
                  </a:outerShdw>
                </a:effectLst>
              </a:rPr>
              <a:t>1901</a:t>
            </a:r>
            <a:r>
              <a:rPr lang="vi-VN"/>
              <a:t> và chúng được trao hàng năm kể từ đó. Đã có những năm mà Giải thưởng Nobel không được trao - chủ yếu là trong Thế chiến I (</a:t>
            </a:r>
            <a:r>
              <a:rPr lang="vi-VN">
                <a:effectLst>
                  <a:outerShdw blurRad="38100" dist="38100" dir="2700000" algn="tl">
                    <a:srgbClr val="000000">
                      <a:alpha val="43137"/>
                    </a:srgbClr>
                  </a:outerShdw>
                </a:effectLst>
              </a:rPr>
              <a:t>1914-1918</a:t>
            </a:r>
            <a:r>
              <a:rPr lang="vi-VN"/>
              <a:t>) và II </a:t>
            </a:r>
            <a:r>
              <a:rPr lang="vi-VN">
                <a:effectLst>
                  <a:outerShdw blurRad="38100" dist="38100" dir="2700000" algn="tl">
                    <a:srgbClr val="000000">
                      <a:alpha val="43137"/>
                    </a:srgbClr>
                  </a:outerShdw>
                </a:effectLst>
              </a:rPr>
              <a:t>(1939-1945)</a:t>
            </a:r>
            <a:r>
              <a:rPr lang="vi-VN"/>
              <a:t>.</a:t>
            </a:r>
          </a:p>
          <a:p>
            <a:pPr lvl="1" algn="just"/>
            <a:r>
              <a:rPr lang="vi-VN"/>
              <a:t>Từ năm </a:t>
            </a:r>
            <a:r>
              <a:rPr lang="vi-VN">
                <a:effectLst>
                  <a:outerShdw blurRad="38100" dist="38100" dir="2700000" algn="tl">
                    <a:srgbClr val="000000">
                      <a:alpha val="43137"/>
                    </a:srgbClr>
                  </a:outerShdw>
                </a:effectLst>
              </a:rPr>
              <a:t>1901</a:t>
            </a:r>
            <a:r>
              <a:rPr lang="vi-VN"/>
              <a:t> đến năm </a:t>
            </a:r>
            <a:r>
              <a:rPr lang="vi-VN">
                <a:effectLst>
                  <a:outerShdw blurRad="38100" dist="38100" dir="2700000" algn="tl">
                    <a:srgbClr val="000000">
                      <a:alpha val="43137"/>
                    </a:srgbClr>
                  </a:outerShdw>
                </a:effectLst>
              </a:rPr>
              <a:t>2022</a:t>
            </a:r>
            <a:r>
              <a:rPr lang="vi-VN"/>
              <a:t>, Giải Nobel và Giải Khoa học Kinh tế đã được trao cho </a:t>
            </a:r>
            <a:r>
              <a:rPr lang="vi-VN">
                <a:effectLst>
                  <a:outerShdw blurRad="38100" dist="38100" dir="2700000" algn="tl">
                    <a:srgbClr val="000000">
                      <a:alpha val="43137"/>
                    </a:srgbClr>
                  </a:outerShdw>
                </a:effectLst>
              </a:rPr>
              <a:t>989</a:t>
            </a:r>
            <a:r>
              <a:rPr lang="vi-VN"/>
              <a:t> Cá nhân/Tổ chức.</a:t>
            </a:r>
            <a:endParaRPr lang="en-US"/>
          </a:p>
          <a:p>
            <a:pPr algn="just"/>
            <a:r>
              <a:rPr lang="en-US" sz="2400">
                <a:effectLst>
                  <a:outerShdw blurRad="38100" dist="38100" dir="2700000" algn="tl">
                    <a:srgbClr val="000000">
                      <a:alpha val="43137"/>
                    </a:srgbClr>
                  </a:outerShdw>
                </a:effectLst>
              </a:rPr>
              <a:t>Resource</a:t>
            </a:r>
          </a:p>
          <a:p>
            <a:pPr lvl="1" algn="just"/>
            <a:r>
              <a:rPr lang="en-US"/>
              <a:t>Thông tin: </a:t>
            </a:r>
            <a:r>
              <a:rPr lang="en-US">
                <a:hlinkClick r:id="rId2"/>
              </a:rPr>
              <a:t>nobelprize.org</a:t>
            </a:r>
            <a:r>
              <a:rPr lang="vi-VN"/>
              <a:t>. </a:t>
            </a:r>
            <a:endParaRPr lang="en-US" b="1"/>
          </a:p>
          <a:p>
            <a:pPr lvl="1" algn="just"/>
            <a:r>
              <a:rPr lang="en-US"/>
              <a:t>Dữ liệu: </a:t>
            </a:r>
            <a:r>
              <a:rPr lang="en-US">
                <a:hlinkClick r:id="rId3"/>
              </a:rPr>
              <a:t>API version 2</a:t>
            </a:r>
            <a:endParaRPr lang="en-US"/>
          </a:p>
          <a:p>
            <a:pPr algn="just"/>
            <a:r>
              <a:rPr lang="en-US" sz="2400">
                <a:effectLst>
                  <a:outerShdw blurRad="38100" dist="38100" dir="2700000" algn="tl">
                    <a:srgbClr val="000000">
                      <a:alpha val="43137"/>
                    </a:srgbClr>
                  </a:outerShdw>
                </a:effectLst>
              </a:rPr>
              <a:t>Licences</a:t>
            </a:r>
          </a:p>
          <a:p>
            <a:pPr lvl="1" algn="just"/>
            <a:r>
              <a:rPr lang="en-US"/>
              <a:t>Free được cấp từ </a:t>
            </a:r>
            <a:r>
              <a:rPr lang="en-US">
                <a:effectLst>
                  <a:outerShdw blurRad="38100" dist="38100" dir="2700000" algn="tl">
                    <a:srgbClr val="000000">
                      <a:alpha val="43137"/>
                    </a:srgbClr>
                  </a:outerShdw>
                </a:effectLst>
              </a:rPr>
              <a:t>Creative Commons Zero (CC0) license</a:t>
            </a:r>
            <a:r>
              <a:rPr lang="vi-VN"/>
              <a:t>.</a:t>
            </a:r>
            <a:endParaRPr lang="en-US"/>
          </a:p>
          <a:p>
            <a:pPr lvl="1" algn="just"/>
            <a:endParaRPr lang="en-US"/>
          </a:p>
          <a:p>
            <a:pPr marL="457200" lvl="1" indent="0" algn="just">
              <a:buNone/>
            </a:pPr>
            <a:endParaRPr lang="en-US"/>
          </a:p>
          <a:p>
            <a:pPr marL="0" indent="0" algn="just">
              <a:buNone/>
            </a:pPr>
            <a:endParaRPr lang="en-US" sz="2400"/>
          </a:p>
        </p:txBody>
      </p:sp>
      <p:pic>
        <p:nvPicPr>
          <p:cNvPr id="4" name="Picture 3">
            <a:extLst>
              <a:ext uri="{FF2B5EF4-FFF2-40B4-BE49-F238E27FC236}">
                <a16:creationId xmlns:a16="http://schemas.microsoft.com/office/drawing/2014/main" id="{DF3604F8-A166-642D-F669-9EE757512658}"/>
              </a:ext>
            </a:extLst>
          </p:cNvPr>
          <p:cNvPicPr>
            <a:picLocks noChangeAspect="1"/>
          </p:cNvPicPr>
          <p:nvPr/>
        </p:nvPicPr>
        <p:blipFill>
          <a:blip r:embed="rId4">
            <a:alphaModFix amt="35000"/>
          </a:blip>
          <a:stretch>
            <a:fillRect/>
          </a:stretch>
        </p:blipFill>
        <p:spPr>
          <a:xfrm>
            <a:off x="7261586" y="1524000"/>
            <a:ext cx="4761389" cy="4688230"/>
          </a:xfrm>
          <a:prstGeom prst="rect">
            <a:avLst/>
          </a:prstGeom>
        </p:spPr>
      </p:pic>
    </p:spTree>
    <p:extLst>
      <p:ext uri="{BB962C8B-B14F-4D97-AF65-F5344CB8AC3E}">
        <p14:creationId xmlns:p14="http://schemas.microsoft.com/office/powerpoint/2010/main" val="23297368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Nobel Prize Winners (1901-2022)</a:t>
            </a:r>
          </a:p>
        </p:txBody>
      </p:sp>
      <p:graphicFrame>
        <p:nvGraphicFramePr>
          <p:cNvPr id="7" name="Table 6">
            <a:extLst>
              <a:ext uri="{FF2B5EF4-FFF2-40B4-BE49-F238E27FC236}">
                <a16:creationId xmlns:a16="http://schemas.microsoft.com/office/drawing/2014/main" id="{6602C287-7CA3-A8CE-A96A-DEAF2841601E}"/>
              </a:ext>
            </a:extLst>
          </p:cNvPr>
          <p:cNvGraphicFramePr>
            <a:graphicFrameLocks noGrp="1"/>
          </p:cNvGraphicFramePr>
          <p:nvPr>
            <p:extLst>
              <p:ext uri="{D42A27DB-BD31-4B8C-83A1-F6EECF244321}">
                <p14:modId xmlns:p14="http://schemas.microsoft.com/office/powerpoint/2010/main" val="106058552"/>
              </p:ext>
            </p:extLst>
          </p:nvPr>
        </p:nvGraphicFramePr>
        <p:xfrm>
          <a:off x="609600" y="1066800"/>
          <a:ext cx="9296399" cy="5346563"/>
        </p:xfrm>
        <a:graphic>
          <a:graphicData uri="http://schemas.openxmlformats.org/drawingml/2006/table">
            <a:tbl>
              <a:tblPr firstRow="1" firstCol="1" bandRow="1"/>
              <a:tblGrid>
                <a:gridCol w="507076">
                  <a:extLst>
                    <a:ext uri="{9D8B030D-6E8A-4147-A177-3AD203B41FA5}">
                      <a16:colId xmlns:a16="http://schemas.microsoft.com/office/drawing/2014/main" val="1352232663"/>
                    </a:ext>
                  </a:extLst>
                </a:gridCol>
                <a:gridCol w="2028305">
                  <a:extLst>
                    <a:ext uri="{9D8B030D-6E8A-4147-A177-3AD203B41FA5}">
                      <a16:colId xmlns:a16="http://schemas.microsoft.com/office/drawing/2014/main" val="162564370"/>
                    </a:ext>
                  </a:extLst>
                </a:gridCol>
                <a:gridCol w="6761018">
                  <a:extLst>
                    <a:ext uri="{9D8B030D-6E8A-4147-A177-3AD203B41FA5}">
                      <a16:colId xmlns:a16="http://schemas.microsoft.com/office/drawing/2014/main" val="3464671442"/>
                    </a:ext>
                  </a:extLst>
                </a:gridCol>
              </a:tblGrid>
              <a:tr h="269747">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STT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Tên trường dữ liệu</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Nội dung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40012396"/>
                  </a:ext>
                </a:extLst>
              </a:tr>
              <a:tr h="263653">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1</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Year</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Năm nhận giải Nobel.</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8185091"/>
                  </a:ext>
                </a:extLst>
              </a:tr>
              <a:tr h="269747">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2</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Laureate_Id</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Mã nhận giải</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702962"/>
                  </a:ext>
                </a:extLst>
              </a:tr>
              <a:tr h="269747">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3</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Firstname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Tên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2904740"/>
                  </a:ext>
                </a:extLst>
              </a:tr>
              <a:tr h="269747">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4</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Lastname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Họ</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7103140"/>
                  </a:ext>
                </a:extLst>
              </a:tr>
              <a:tr h="269747">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5</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Category</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Lĩnh vực nhận giải</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443729"/>
                  </a:ext>
                </a:extLst>
              </a:tr>
              <a:tr h="269747">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6</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Gender</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Giới tính</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9138865"/>
                  </a:ext>
                </a:extLst>
              </a:tr>
              <a:tr h="269747">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7</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Prize_Share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Làm một mình hay nhóm</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9065"/>
                  </a:ext>
                </a:extLst>
              </a:tr>
              <a:tr h="269747">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8</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Motivation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Công trình nghiên cứu</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987960"/>
                  </a:ext>
                </a:extLst>
              </a:tr>
              <a:tr h="269747">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9</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Birth_Date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Ngày sinh</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922606"/>
                  </a:ext>
                </a:extLst>
              </a:tr>
              <a:tr h="269747">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10</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Birth_Country</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Quốc gia nơi nhà khoa học được sinh ra (Quê hương)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6565033"/>
                  </a:ext>
                </a:extLst>
              </a:tr>
              <a:tr h="324404">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11</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Birth_City</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Thành phố nơi nhà khoa học được sinh ra (Nguyên quán)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1190395"/>
                  </a:ext>
                </a:extLst>
              </a:tr>
              <a:tr h="250749">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12</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Birth_Country_Code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Mã quốc gia nơi nhà khoa học được sinh ra  (mã code)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837643"/>
                  </a:ext>
                </a:extLst>
              </a:tr>
              <a:tr h="250749">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13</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Death_Date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Ngày mất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658708"/>
                  </a:ext>
                </a:extLst>
              </a:tr>
              <a:tr h="250749">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14</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Death_Country</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Quốc gia nơi nhà khoa học mất (nơi an nghỉ)</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641351"/>
                  </a:ext>
                </a:extLst>
              </a:tr>
              <a:tr h="256865">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15</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Death_City</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Thành phố nơi nhà khoa học mất (nơi an nghỉ)</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02559"/>
                  </a:ext>
                </a:extLst>
              </a:tr>
              <a:tr h="275213">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16</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Death_Country_Code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Mã quốc gia nơi nhà khoa học mất (mã code)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8737378"/>
                  </a:ext>
                </a:extLst>
              </a:tr>
              <a:tr h="275213">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17</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Organization_Name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Tên tổ chức (bảo trợ) nơi nhà khoa học có hoạt động nghiên cứu</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9526178"/>
                  </a:ext>
                </a:extLst>
              </a:tr>
              <a:tr h="250749">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18</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Organization_City</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300">
                          <a:effectLst/>
                          <a:latin typeface="Segoe UI" panose="020B0502040204020203" pitchFamily="34" charset="0"/>
                          <a:ea typeface="Calibri" panose="020F0502020204030204" pitchFamily="34" charset="0"/>
                          <a:cs typeface="Segoe UI" panose="020B0502040204020203" pitchFamily="34" charset="0"/>
                        </a:rPr>
                        <a:t>Tên thành phố nơi nhà khoa học có hoạt động nghiên cứu</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6915221"/>
                  </a:ext>
                </a:extLst>
              </a:tr>
              <a:tr h="250749">
                <a:tc>
                  <a:txBody>
                    <a:bodyPr/>
                    <a:lstStyle/>
                    <a:p>
                      <a:pPr marL="0" marR="0" algn="ctr">
                        <a:lnSpc>
                          <a:spcPct val="115000"/>
                        </a:lnSpc>
                        <a:spcBef>
                          <a:spcPts val="0"/>
                        </a:spcBef>
                        <a:spcAft>
                          <a:spcPts val="0"/>
                        </a:spcAft>
                      </a:pPr>
                      <a:r>
                        <a:rPr lang="en-US" sz="1300">
                          <a:effectLst/>
                          <a:latin typeface="Segoe UI" panose="020B0502040204020203" pitchFamily="34" charset="0"/>
                          <a:ea typeface="Calibri" panose="020F0502020204030204" pitchFamily="34" charset="0"/>
                          <a:cs typeface="Segoe UI" panose="020B0502040204020203" pitchFamily="34" charset="0"/>
                        </a:rPr>
                        <a:t>19</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300">
                          <a:effectLst/>
                          <a:latin typeface="Segoe UI" panose="020B0502040204020203" pitchFamily="34" charset="0"/>
                          <a:ea typeface="Calibri" panose="020F0502020204030204" pitchFamily="34" charset="0"/>
                          <a:cs typeface="Segoe UI" panose="020B0502040204020203" pitchFamily="34" charset="0"/>
                        </a:rPr>
                        <a:t>Organization_Country</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300">
                          <a:effectLst/>
                          <a:latin typeface="Segoe UI" panose="020B0502040204020203" pitchFamily="34" charset="0"/>
                          <a:ea typeface="Calibri" panose="020F0502020204030204" pitchFamily="34" charset="0"/>
                          <a:cs typeface="Segoe UI" panose="020B0502040204020203" pitchFamily="34" charset="0"/>
                        </a:rPr>
                        <a:t>Tên quốc gia nơi nhà khoa học có hoạt động nghiên cứu</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4595131"/>
                  </a:ext>
                </a:extLst>
              </a:tr>
            </a:tbl>
          </a:graphicData>
        </a:graphic>
      </p:graphicFrame>
      <p:pic>
        <p:nvPicPr>
          <p:cNvPr id="8" name="Picture 7">
            <a:extLst>
              <a:ext uri="{FF2B5EF4-FFF2-40B4-BE49-F238E27FC236}">
                <a16:creationId xmlns:a16="http://schemas.microsoft.com/office/drawing/2014/main" id="{D4964F0B-9344-B778-3273-8AD7C62CD83F}"/>
              </a:ext>
            </a:extLst>
          </p:cNvPr>
          <p:cNvPicPr>
            <a:picLocks noChangeAspect="1"/>
          </p:cNvPicPr>
          <p:nvPr/>
        </p:nvPicPr>
        <p:blipFill>
          <a:blip r:embed="rId2">
            <a:alphaModFix amt="35000"/>
          </a:blip>
          <a:stretch>
            <a:fillRect/>
          </a:stretch>
        </p:blipFill>
        <p:spPr>
          <a:xfrm>
            <a:off x="7261586" y="1524000"/>
            <a:ext cx="4761389" cy="4688230"/>
          </a:xfrm>
          <a:prstGeom prst="rect">
            <a:avLst/>
          </a:prstGeom>
        </p:spPr>
      </p:pic>
    </p:spTree>
    <p:extLst>
      <p:ext uri="{BB962C8B-B14F-4D97-AF65-F5344CB8AC3E}">
        <p14:creationId xmlns:p14="http://schemas.microsoft.com/office/powerpoint/2010/main" val="126055014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9557" y="2967335"/>
            <a:ext cx="666400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Giới thiệu bộ dữ liệu #2</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70" y="1143000"/>
            <a:ext cx="2543530" cy="3781953"/>
          </a:xfrm>
          <a:prstGeom prst="ellipse">
            <a:avLst/>
          </a:prstGeom>
          <a:ln>
            <a:noFill/>
          </a:ln>
          <a:effectLst>
            <a:softEdge rad="112500"/>
          </a:effectLst>
        </p:spPr>
      </p:pic>
    </p:spTree>
    <p:extLst>
      <p:ext uri="{BB962C8B-B14F-4D97-AF65-F5344CB8AC3E}">
        <p14:creationId xmlns:p14="http://schemas.microsoft.com/office/powerpoint/2010/main" val="14010819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Customer Personality Analysis</a:t>
            </a:r>
          </a:p>
        </p:txBody>
      </p:sp>
      <p:sp>
        <p:nvSpPr>
          <p:cNvPr id="3" name="Content Placeholder 2"/>
          <p:cNvSpPr>
            <a:spLocks noGrp="1"/>
          </p:cNvSpPr>
          <p:nvPr>
            <p:ph idx="1"/>
          </p:nvPr>
        </p:nvSpPr>
        <p:spPr>
          <a:xfrm>
            <a:off x="152400" y="944562"/>
            <a:ext cx="10820400" cy="5638800"/>
          </a:xfrm>
        </p:spPr>
        <p:txBody>
          <a:bodyPr>
            <a:noAutofit/>
          </a:bodyPr>
          <a:lstStyle/>
          <a:p>
            <a:pPr algn="just"/>
            <a:r>
              <a:rPr lang="en-US" sz="2400">
                <a:effectLst>
                  <a:outerShdw blurRad="38100" dist="38100" dir="2700000" algn="tl">
                    <a:srgbClr val="000000">
                      <a:alpha val="43137"/>
                    </a:srgbClr>
                  </a:outerShdw>
                </a:effectLst>
              </a:rPr>
              <a:t>Giới thiệu</a:t>
            </a:r>
          </a:p>
          <a:p>
            <a:pPr lvl="1" algn="just"/>
            <a:r>
              <a:rPr lang="vi-VN"/>
              <a:t>Phân tích tính cách khách hàng là phân tích chi tiết về khách hàng lý tưởng của công ty. Nó giúp doanh nghiệp </a:t>
            </a:r>
            <a:r>
              <a:rPr lang="vi-VN">
                <a:effectLst>
                  <a:outerShdw blurRad="38100" dist="38100" dir="2700000" algn="tl">
                    <a:srgbClr val="000000">
                      <a:alpha val="43137"/>
                    </a:srgbClr>
                  </a:outerShdw>
                </a:effectLst>
              </a:rPr>
              <a:t>hiểu rõ hơn về khách hàng </a:t>
            </a:r>
            <a:r>
              <a:rPr lang="vi-VN"/>
              <a:t>của mình và giúp họ dễ dàng sửa đổi sản phẩm theo </a:t>
            </a:r>
            <a:r>
              <a:rPr lang="vi-VN">
                <a:effectLst>
                  <a:outerShdw blurRad="38100" dist="38100" dir="2700000" algn="tl">
                    <a:srgbClr val="000000">
                      <a:alpha val="43137"/>
                    </a:srgbClr>
                  </a:outerShdw>
                </a:effectLst>
              </a:rPr>
              <a:t>nhu cầu, hành vi </a:t>
            </a:r>
            <a:r>
              <a:rPr lang="vi-VN"/>
              <a:t>và </a:t>
            </a:r>
            <a:r>
              <a:rPr lang="vi-VN">
                <a:effectLst>
                  <a:outerShdw blurRad="38100" dist="38100" dir="2700000" algn="tl">
                    <a:srgbClr val="000000">
                      <a:alpha val="43137"/>
                    </a:srgbClr>
                  </a:outerShdw>
                </a:effectLst>
              </a:rPr>
              <a:t>mối quan tâm cụ thể</a:t>
            </a:r>
            <a:r>
              <a:rPr lang="vi-VN"/>
              <a:t> của các loại khách hàng khác nhau.</a:t>
            </a:r>
            <a:endParaRPr lang="en-US"/>
          </a:p>
          <a:p>
            <a:pPr lvl="1" algn="just"/>
            <a:r>
              <a:rPr lang="vi-VN"/>
              <a:t>Phân tích tính cách khách hàng giúp doanh nghiệp sửa đổi sản phẩm của mình dựa trên </a:t>
            </a:r>
            <a:r>
              <a:rPr lang="vi-VN">
                <a:effectLst>
                  <a:outerShdw blurRad="38100" dist="38100" dir="2700000" algn="tl">
                    <a:srgbClr val="000000">
                      <a:alpha val="43137"/>
                    </a:srgbClr>
                  </a:outerShdw>
                </a:effectLst>
              </a:rPr>
              <a:t>khách hàng mục tiêu </a:t>
            </a:r>
            <a:r>
              <a:rPr lang="vi-VN"/>
              <a:t>từ các loại </a:t>
            </a:r>
            <a:r>
              <a:rPr lang="vi-VN">
                <a:effectLst>
                  <a:outerShdw blurRad="38100" dist="38100" dir="2700000" algn="tl">
                    <a:srgbClr val="000000">
                      <a:alpha val="43137"/>
                    </a:srgbClr>
                  </a:outerShdw>
                </a:effectLst>
              </a:rPr>
              <a:t>phân khúc khách hàng </a:t>
            </a:r>
            <a:r>
              <a:rPr lang="vi-VN"/>
              <a:t>khác nhau.</a:t>
            </a:r>
            <a:r>
              <a:rPr lang="en-US"/>
              <a:t> Giúp bán hàng và tiếp thị hiệu quả hơn</a:t>
            </a:r>
            <a:r>
              <a:rPr lang="vi-VN"/>
              <a:t>. </a:t>
            </a:r>
            <a:endParaRPr lang="en-US"/>
          </a:p>
          <a:p>
            <a:pPr marL="457200" lvl="1" indent="0" algn="just">
              <a:buNone/>
            </a:pPr>
            <a:endParaRPr lang="en-US"/>
          </a:p>
          <a:p>
            <a:pPr marL="0" indent="0" algn="just">
              <a:buNone/>
            </a:pPr>
            <a:endParaRPr lang="en-US" sz="2400"/>
          </a:p>
        </p:txBody>
      </p:sp>
      <p:pic>
        <p:nvPicPr>
          <p:cNvPr id="5" name="Picture 4">
            <a:extLst>
              <a:ext uri="{FF2B5EF4-FFF2-40B4-BE49-F238E27FC236}">
                <a16:creationId xmlns:a16="http://schemas.microsoft.com/office/drawing/2014/main" id="{2C917B82-2927-7768-78AD-F20B68C14D10}"/>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7690" t="5910" r="6595" b="8376"/>
          <a:stretch/>
        </p:blipFill>
        <p:spPr>
          <a:xfrm>
            <a:off x="5943600" y="3733800"/>
            <a:ext cx="6400800" cy="3200400"/>
          </a:xfrm>
          <a:prstGeom prst="rect">
            <a:avLst/>
          </a:prstGeom>
          <a:noFill/>
        </p:spPr>
      </p:pic>
    </p:spTree>
    <p:extLst>
      <p:ext uri="{BB962C8B-B14F-4D97-AF65-F5344CB8AC3E}">
        <p14:creationId xmlns:p14="http://schemas.microsoft.com/office/powerpoint/2010/main" val="52913457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Customer Personality Analysis</a:t>
            </a:r>
          </a:p>
        </p:txBody>
      </p:sp>
      <p:sp>
        <p:nvSpPr>
          <p:cNvPr id="3" name="Content Placeholder 2"/>
          <p:cNvSpPr>
            <a:spLocks noGrp="1"/>
          </p:cNvSpPr>
          <p:nvPr>
            <p:ph idx="1"/>
          </p:nvPr>
        </p:nvSpPr>
        <p:spPr>
          <a:xfrm>
            <a:off x="152400" y="944562"/>
            <a:ext cx="11430000" cy="4008438"/>
          </a:xfrm>
        </p:spPr>
        <p:txBody>
          <a:bodyPr>
            <a:noAutofit/>
          </a:bodyPr>
          <a:lstStyle/>
          <a:p>
            <a:pPr algn="just"/>
            <a:r>
              <a:rPr lang="en-US" sz="2400">
                <a:effectLst>
                  <a:outerShdw blurRad="38100" dist="38100" dir="2700000" algn="tl">
                    <a:srgbClr val="000000">
                      <a:alpha val="43137"/>
                    </a:srgbClr>
                  </a:outerShdw>
                </a:effectLst>
              </a:rPr>
              <a:t>Dataset</a:t>
            </a:r>
          </a:p>
          <a:p>
            <a:pPr lvl="1" algn="just"/>
            <a:r>
              <a:rPr lang="en-US">
                <a:effectLst>
                  <a:outerShdw blurRad="38100" dist="38100" dir="2700000" algn="tl">
                    <a:srgbClr val="000000">
                      <a:alpha val="43137"/>
                    </a:srgbClr>
                  </a:outerShdw>
                </a:effectLst>
              </a:rPr>
              <a:t>Thông tin cá nhân cơ bản </a:t>
            </a:r>
            <a:r>
              <a:rPr lang="en-US"/>
              <a:t>(không phải sensitive data) và </a:t>
            </a:r>
            <a:r>
              <a:rPr lang="en-US">
                <a:effectLst>
                  <a:outerShdw blurRad="38100" dist="38100" dir="2700000" algn="tl">
                    <a:srgbClr val="000000">
                      <a:alpha val="43137"/>
                    </a:srgbClr>
                  </a:outerShdw>
                </a:effectLst>
              </a:rPr>
              <a:t>lịch sử mua sắm</a:t>
            </a:r>
            <a:r>
              <a:rPr lang="en-US"/>
              <a:t> của một số </a:t>
            </a:r>
            <a:r>
              <a:rPr lang="en-US">
                <a:effectLst>
                  <a:outerShdw blurRad="38100" dist="38100" dir="2700000" algn="tl">
                    <a:srgbClr val="000000">
                      <a:alpha val="43137"/>
                    </a:srgbClr>
                  </a:outerShdw>
                </a:effectLst>
              </a:rPr>
              <a:t>khách hàng</a:t>
            </a:r>
            <a:r>
              <a:rPr lang="en-US"/>
              <a:t>, được khảo sát tại một siêu thị ở Mỹ</a:t>
            </a:r>
            <a:r>
              <a:rPr lang="vi-VN"/>
              <a:t>.</a:t>
            </a:r>
          </a:p>
          <a:p>
            <a:pPr lvl="1" algn="just"/>
            <a:r>
              <a:rPr lang="en-US"/>
              <a:t>Dữ liệu được khảo sát t</a:t>
            </a:r>
            <a:r>
              <a:rPr lang="vi-VN"/>
              <a:t>ừ năm </a:t>
            </a:r>
            <a:r>
              <a:rPr lang="en-US">
                <a:effectLst>
                  <a:outerShdw blurRad="38100" dist="38100" dir="2700000" algn="tl">
                    <a:srgbClr val="000000">
                      <a:alpha val="43137"/>
                    </a:srgbClr>
                  </a:outerShdw>
                </a:effectLst>
              </a:rPr>
              <a:t>2020</a:t>
            </a:r>
            <a:r>
              <a:rPr lang="vi-VN"/>
              <a:t> đến năm </a:t>
            </a:r>
            <a:r>
              <a:rPr lang="vi-VN">
                <a:effectLst>
                  <a:outerShdw blurRad="38100" dist="38100" dir="2700000" algn="tl">
                    <a:srgbClr val="000000">
                      <a:alpha val="43137"/>
                    </a:srgbClr>
                  </a:outerShdw>
                </a:effectLst>
              </a:rPr>
              <a:t>202</a:t>
            </a:r>
            <a:r>
              <a:rPr lang="en-US">
                <a:effectLst>
                  <a:outerShdw blurRad="38100" dist="38100" dir="2700000" algn="tl">
                    <a:srgbClr val="000000">
                      <a:alpha val="43137"/>
                    </a:srgbClr>
                  </a:outerShdw>
                </a:effectLst>
              </a:rPr>
              <a:t>1</a:t>
            </a:r>
            <a:r>
              <a:rPr lang="vi-VN"/>
              <a:t>.</a:t>
            </a:r>
            <a:endParaRPr lang="en-US"/>
          </a:p>
          <a:p>
            <a:pPr algn="just"/>
            <a:r>
              <a:rPr lang="en-US" sz="2400">
                <a:effectLst>
                  <a:outerShdw blurRad="38100" dist="38100" dir="2700000" algn="tl">
                    <a:srgbClr val="000000">
                      <a:alpha val="43137"/>
                    </a:srgbClr>
                  </a:outerShdw>
                </a:effectLst>
              </a:rPr>
              <a:t>Resource</a:t>
            </a:r>
          </a:p>
          <a:p>
            <a:pPr lvl="1" algn="just"/>
            <a:r>
              <a:rPr lang="en-US"/>
              <a:t>Thông tin: </a:t>
            </a:r>
            <a:r>
              <a:rPr lang="en-US">
                <a:hlinkClick r:id="rId2"/>
              </a:rPr>
              <a:t>Dr. Omar Romero-Hernandez</a:t>
            </a:r>
            <a:r>
              <a:rPr lang="vi-VN"/>
              <a:t>. </a:t>
            </a:r>
            <a:endParaRPr lang="en-US" b="1"/>
          </a:p>
          <a:p>
            <a:pPr lvl="1" algn="just"/>
            <a:r>
              <a:rPr lang="en-US"/>
              <a:t>Dữ liệu: </a:t>
            </a:r>
            <a:r>
              <a:rPr lang="en-US" b="0" i="0">
                <a:solidFill>
                  <a:srgbClr val="4D5156"/>
                </a:solidFill>
                <a:effectLst/>
                <a:latin typeface="arial" panose="020B0604020202020204" pitchFamily="34" charset="0"/>
              </a:rPr>
              <a:t>Dr. Omar Romero-Hernandez </a:t>
            </a:r>
            <a:r>
              <a:rPr lang="en-US" b="0" i="0">
                <a:solidFill>
                  <a:srgbClr val="4D5156"/>
                </a:solidFill>
                <a:effectLst/>
                <a:latin typeface="arial" panose="020B0604020202020204" pitchFamily="34" charset="0"/>
                <a:hlinkClick r:id="rId3"/>
              </a:rPr>
              <a:t>cung cấp</a:t>
            </a:r>
            <a:endParaRPr lang="en-US"/>
          </a:p>
          <a:p>
            <a:pPr algn="just"/>
            <a:r>
              <a:rPr lang="en-US" sz="2400">
                <a:effectLst>
                  <a:outerShdw blurRad="38100" dist="38100" dir="2700000" algn="tl">
                    <a:srgbClr val="000000">
                      <a:alpha val="43137"/>
                    </a:srgbClr>
                  </a:outerShdw>
                </a:effectLst>
              </a:rPr>
              <a:t>Licences</a:t>
            </a:r>
          </a:p>
          <a:p>
            <a:pPr lvl="1" algn="just"/>
            <a:r>
              <a:rPr lang="en-US"/>
              <a:t>Free được cấp từ </a:t>
            </a:r>
            <a:r>
              <a:rPr lang="en-US">
                <a:effectLst>
                  <a:outerShdw blurRad="38100" dist="38100" dir="2700000" algn="tl">
                    <a:srgbClr val="000000">
                      <a:alpha val="43137"/>
                    </a:srgbClr>
                  </a:outerShdw>
                </a:effectLst>
              </a:rPr>
              <a:t>Creative Commons Zero (CC0) license</a:t>
            </a:r>
            <a:r>
              <a:rPr lang="vi-VN"/>
              <a:t>.</a:t>
            </a:r>
            <a:endParaRPr lang="en-US"/>
          </a:p>
          <a:p>
            <a:pPr lvl="1" algn="just"/>
            <a:endParaRPr lang="en-US"/>
          </a:p>
          <a:p>
            <a:pPr marL="457200" lvl="1" indent="0" algn="just">
              <a:buNone/>
            </a:pPr>
            <a:endParaRPr lang="en-US"/>
          </a:p>
          <a:p>
            <a:pPr marL="0" indent="0" algn="just">
              <a:buNone/>
            </a:pPr>
            <a:endParaRPr lang="en-US" sz="2400"/>
          </a:p>
        </p:txBody>
      </p:sp>
      <p:pic>
        <p:nvPicPr>
          <p:cNvPr id="5" name="Picture 4">
            <a:extLst>
              <a:ext uri="{FF2B5EF4-FFF2-40B4-BE49-F238E27FC236}">
                <a16:creationId xmlns:a16="http://schemas.microsoft.com/office/drawing/2014/main" id="{29C18FB1-6515-07EE-9E0B-C100D1D702E8}"/>
              </a:ext>
            </a:extLst>
          </p:cNvPr>
          <p:cNvPicPr>
            <a:picLocks noChangeAspect="1"/>
          </p:cNvPicPr>
          <p:nvPr/>
        </p:nvPicPr>
        <p:blipFill rotWithShape="1">
          <a:blip r:embed="rId4">
            <a:alphaModFix amt="50000"/>
            <a:extLst>
              <a:ext uri="{28A0092B-C50C-407E-A947-70E740481C1C}">
                <a14:useLocalDpi xmlns:a14="http://schemas.microsoft.com/office/drawing/2010/main" val="0"/>
              </a:ext>
            </a:extLst>
          </a:blip>
          <a:srcRect l="21427" r="20636"/>
          <a:stretch/>
        </p:blipFill>
        <p:spPr>
          <a:xfrm>
            <a:off x="6629400" y="3657600"/>
            <a:ext cx="5562600" cy="3200400"/>
          </a:xfrm>
          <a:prstGeom prst="rect">
            <a:avLst/>
          </a:prstGeom>
          <a:noFill/>
        </p:spPr>
      </p:pic>
    </p:spTree>
    <p:extLst>
      <p:ext uri="{BB962C8B-B14F-4D97-AF65-F5344CB8AC3E}">
        <p14:creationId xmlns:p14="http://schemas.microsoft.com/office/powerpoint/2010/main" val="22499506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Customer Personality Analysis</a:t>
            </a:r>
          </a:p>
        </p:txBody>
      </p:sp>
      <p:graphicFrame>
        <p:nvGraphicFramePr>
          <p:cNvPr id="7" name="Table 6">
            <a:extLst>
              <a:ext uri="{FF2B5EF4-FFF2-40B4-BE49-F238E27FC236}">
                <a16:creationId xmlns:a16="http://schemas.microsoft.com/office/drawing/2014/main" id="{6602C287-7CA3-A8CE-A96A-DEAF2841601E}"/>
              </a:ext>
            </a:extLst>
          </p:cNvPr>
          <p:cNvGraphicFramePr>
            <a:graphicFrameLocks noGrp="1"/>
          </p:cNvGraphicFramePr>
          <p:nvPr>
            <p:extLst>
              <p:ext uri="{D42A27DB-BD31-4B8C-83A1-F6EECF244321}">
                <p14:modId xmlns:p14="http://schemas.microsoft.com/office/powerpoint/2010/main" val="3075614672"/>
              </p:ext>
            </p:extLst>
          </p:nvPr>
        </p:nvGraphicFramePr>
        <p:xfrm>
          <a:off x="609600" y="1066800"/>
          <a:ext cx="10972799" cy="5333998"/>
        </p:xfrm>
        <a:graphic>
          <a:graphicData uri="http://schemas.openxmlformats.org/drawingml/2006/table">
            <a:tbl>
              <a:tblPr firstRow="1" firstCol="1" bandRow="1"/>
              <a:tblGrid>
                <a:gridCol w="598516">
                  <a:extLst>
                    <a:ext uri="{9D8B030D-6E8A-4147-A177-3AD203B41FA5}">
                      <a16:colId xmlns:a16="http://schemas.microsoft.com/office/drawing/2014/main" val="1352232663"/>
                    </a:ext>
                  </a:extLst>
                </a:gridCol>
                <a:gridCol w="2394065">
                  <a:extLst>
                    <a:ext uri="{9D8B030D-6E8A-4147-A177-3AD203B41FA5}">
                      <a16:colId xmlns:a16="http://schemas.microsoft.com/office/drawing/2014/main" val="162564370"/>
                    </a:ext>
                  </a:extLst>
                </a:gridCol>
                <a:gridCol w="7980218">
                  <a:extLst>
                    <a:ext uri="{9D8B030D-6E8A-4147-A177-3AD203B41FA5}">
                      <a16:colId xmlns:a16="http://schemas.microsoft.com/office/drawing/2014/main" val="3464671442"/>
                    </a:ext>
                  </a:extLst>
                </a:gridCol>
              </a:tblGrid>
              <a:tr h="332357">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STT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Tên trường dữ liệu</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Nội dung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40012396"/>
                  </a:ext>
                </a:extLst>
              </a:tr>
              <a:tr h="349199">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ID</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Mã định danh KH</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8185091"/>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Year_Birth</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Năm sinh KH</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702962"/>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3</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Education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Trình độ học vấn KH</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2904740"/>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4</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Marital_Status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Tình trạng hôn nhân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7103140"/>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5</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Income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Thu nhập hộ gia đình hằng năm của KH</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443729"/>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6</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Kidhome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Số con trong hộ gia đình của KH</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9138865"/>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7</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Teenhome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Số lượng thanh thiếu niên trong hộ gia đình KH</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9065"/>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8</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Dt_Customer</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Ngày đăng ký thành viên của KH với siêu thị</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987960"/>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9</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Recency</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Lần gần nhất KH mua hang là bao nhiêu ngày</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922606"/>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10</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Complain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vi-VN" sz="1400">
                          <a:effectLst/>
                          <a:latin typeface="Segoe UI" panose="020B0502040204020203" pitchFamily="34" charset="0"/>
                          <a:ea typeface="Calibri" panose="020F0502020204030204" pitchFamily="34" charset="0"/>
                          <a:cs typeface="Segoe UI" panose="020B0502040204020203" pitchFamily="34" charset="0"/>
                        </a:rPr>
                        <a:t>Khiếu nại: 1 nếu khách hàng phàn nàn trong 2 năm qua, 0 </a:t>
                      </a:r>
                      <a:r>
                        <a:rPr lang="en-US" sz="1400">
                          <a:effectLst/>
                          <a:latin typeface="Segoe UI" panose="020B0502040204020203" pitchFamily="34" charset="0"/>
                          <a:ea typeface="Calibri" panose="020F0502020204030204" pitchFamily="34" charset="0"/>
                          <a:cs typeface="Segoe UI" panose="020B0502040204020203" pitchFamily="34" charset="0"/>
                        </a:rPr>
                        <a:t>là không than phiền.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6565033"/>
                  </a:ext>
                </a:extLst>
              </a:tr>
              <a:tr h="399701">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11</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MntWines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vi-VN" sz="1400">
                          <a:effectLst/>
                          <a:latin typeface="Segoe UI" panose="020B0502040204020203" pitchFamily="34" charset="0"/>
                          <a:ea typeface="Calibri" panose="020F0502020204030204" pitchFamily="34" charset="0"/>
                          <a:cs typeface="Segoe UI" panose="020B0502040204020203" pitchFamily="34" charset="0"/>
                        </a:rPr>
                        <a:t>Số tiền chi cho rượu trong 2 năm qua</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1190395"/>
                  </a:ext>
                </a:extLst>
              </a:tr>
              <a:tr h="315014">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12</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MntFruits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vi-VN" sz="1400">
                          <a:effectLst/>
                          <a:latin typeface="Segoe UI" panose="020B0502040204020203" pitchFamily="34" charset="0"/>
                          <a:ea typeface="Calibri" panose="020F0502020204030204" pitchFamily="34" charset="0"/>
                          <a:cs typeface="Segoe UI" panose="020B0502040204020203" pitchFamily="34" charset="0"/>
                        </a:rPr>
                        <a:t>Số tiền chi cho </a:t>
                      </a:r>
                      <a:r>
                        <a:rPr lang="en-US" sz="1400">
                          <a:effectLst/>
                          <a:latin typeface="Segoe UI" panose="020B0502040204020203" pitchFamily="34" charset="0"/>
                          <a:ea typeface="Calibri" panose="020F0502020204030204" pitchFamily="34" charset="0"/>
                          <a:cs typeface="Segoe UI" panose="020B0502040204020203" pitchFamily="34" charset="0"/>
                        </a:rPr>
                        <a:t>trái cây</a:t>
                      </a:r>
                      <a:r>
                        <a:rPr lang="vi-VN" sz="1400">
                          <a:effectLst/>
                          <a:latin typeface="Segoe UI" panose="020B0502040204020203" pitchFamily="34" charset="0"/>
                          <a:ea typeface="Calibri" panose="020F0502020204030204" pitchFamily="34" charset="0"/>
                          <a:cs typeface="Segoe UI" panose="020B0502040204020203" pitchFamily="34" charset="0"/>
                        </a:rPr>
                        <a:t> trong 2 năm qua</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837643"/>
                  </a:ext>
                </a:extLst>
              </a:tr>
              <a:tr h="315014">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13</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MntMeatProducts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vi-VN" sz="1400">
                          <a:effectLst/>
                          <a:latin typeface="Segoe UI" panose="020B0502040204020203" pitchFamily="34" charset="0"/>
                          <a:ea typeface="Calibri" panose="020F0502020204030204" pitchFamily="34" charset="0"/>
                          <a:cs typeface="Segoe UI" panose="020B0502040204020203" pitchFamily="34" charset="0"/>
                        </a:rPr>
                        <a:t>Số tiền chi cho </a:t>
                      </a:r>
                      <a:r>
                        <a:rPr lang="en-US" sz="1400">
                          <a:effectLst/>
                          <a:latin typeface="Segoe UI" panose="020B0502040204020203" pitchFamily="34" charset="0"/>
                          <a:ea typeface="Calibri" panose="020F0502020204030204" pitchFamily="34" charset="0"/>
                          <a:cs typeface="Segoe UI" panose="020B0502040204020203" pitchFamily="34" charset="0"/>
                        </a:rPr>
                        <a:t>thịt</a:t>
                      </a:r>
                      <a:r>
                        <a:rPr lang="vi-VN" sz="1400">
                          <a:effectLst/>
                          <a:latin typeface="Segoe UI" panose="020B0502040204020203" pitchFamily="34" charset="0"/>
                          <a:ea typeface="Calibri" panose="020F0502020204030204" pitchFamily="34" charset="0"/>
                          <a:cs typeface="Segoe UI" panose="020B0502040204020203" pitchFamily="34" charset="0"/>
                        </a:rPr>
                        <a:t> trong 2 năm qua</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658708"/>
                  </a:ext>
                </a:extLst>
              </a:tr>
              <a:tr h="315014">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14</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MntFishProducts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vi-VN" sz="1400">
                          <a:effectLst/>
                          <a:latin typeface="Segoe UI" panose="020B0502040204020203" pitchFamily="34" charset="0"/>
                          <a:ea typeface="Calibri" panose="020F0502020204030204" pitchFamily="34" charset="0"/>
                          <a:cs typeface="Segoe UI" panose="020B0502040204020203" pitchFamily="34" charset="0"/>
                        </a:rPr>
                        <a:t>Số tiền chi cho </a:t>
                      </a:r>
                      <a:r>
                        <a:rPr lang="en-US" sz="1400">
                          <a:effectLst/>
                          <a:latin typeface="Segoe UI" panose="020B0502040204020203" pitchFamily="34" charset="0"/>
                          <a:ea typeface="Calibri" panose="020F0502020204030204" pitchFamily="34" charset="0"/>
                          <a:cs typeface="Segoe UI" panose="020B0502040204020203" pitchFamily="34" charset="0"/>
                        </a:rPr>
                        <a:t>cá</a:t>
                      </a:r>
                      <a:r>
                        <a:rPr lang="vi-VN" sz="1400">
                          <a:effectLst/>
                          <a:latin typeface="Segoe UI" panose="020B0502040204020203" pitchFamily="34" charset="0"/>
                          <a:ea typeface="Calibri" panose="020F0502020204030204" pitchFamily="34" charset="0"/>
                          <a:cs typeface="Segoe UI" panose="020B0502040204020203" pitchFamily="34" charset="0"/>
                        </a:rPr>
                        <a:t> trong 2 năm qua</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641351"/>
                  </a:ext>
                </a:extLst>
              </a:tr>
              <a:tr h="316486">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15</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MntSweetProducts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vi-VN" sz="1400">
                          <a:effectLst/>
                          <a:latin typeface="Segoe UI" panose="020B0502040204020203" pitchFamily="34" charset="0"/>
                          <a:ea typeface="Calibri" panose="020F0502020204030204" pitchFamily="34" charset="0"/>
                          <a:cs typeface="Segoe UI" panose="020B0502040204020203" pitchFamily="34" charset="0"/>
                        </a:rPr>
                        <a:t>Số tiền chi cho </a:t>
                      </a:r>
                      <a:r>
                        <a:rPr lang="en-US" sz="1400">
                          <a:effectLst/>
                          <a:latin typeface="Segoe UI" panose="020B0502040204020203" pitchFamily="34" charset="0"/>
                          <a:ea typeface="Calibri" panose="020F0502020204030204" pitchFamily="34" charset="0"/>
                          <a:cs typeface="Segoe UI" panose="020B0502040204020203" pitchFamily="34" charset="0"/>
                        </a:rPr>
                        <a:t>đồ ngọt bánh kẹo</a:t>
                      </a:r>
                      <a:r>
                        <a:rPr lang="vi-VN" sz="1400">
                          <a:effectLst/>
                          <a:latin typeface="Segoe UI" panose="020B0502040204020203" pitchFamily="34" charset="0"/>
                          <a:ea typeface="Calibri" panose="020F0502020204030204" pitchFamily="34" charset="0"/>
                          <a:cs typeface="Segoe UI" panose="020B0502040204020203" pitchFamily="34" charset="0"/>
                        </a:rPr>
                        <a:t> trong 2 năm qua</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02559"/>
                  </a:ext>
                </a:extLst>
              </a:tr>
            </a:tbl>
          </a:graphicData>
        </a:graphic>
      </p:graphicFrame>
    </p:spTree>
    <p:extLst>
      <p:ext uri="{BB962C8B-B14F-4D97-AF65-F5344CB8AC3E}">
        <p14:creationId xmlns:p14="http://schemas.microsoft.com/office/powerpoint/2010/main" val="215467567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Giới</a:t>
            </a:r>
            <a:r>
              <a:rPr lang="en-US"/>
              <a:t> </a:t>
            </a:r>
            <a:r>
              <a:rPr lang="en-US" err="1"/>
              <a:t>thiệu</a:t>
            </a:r>
            <a:r>
              <a:rPr lang="en-US"/>
              <a:t> </a:t>
            </a:r>
            <a:r>
              <a:rPr lang="en-US" err="1"/>
              <a:t>môn</a:t>
            </a:r>
            <a:r>
              <a:rPr lang="en-US"/>
              <a:t> học #1</a:t>
            </a:r>
          </a:p>
        </p:txBody>
      </p:sp>
      <p:sp>
        <p:nvSpPr>
          <p:cNvPr id="3" name="Content Placeholder 2"/>
          <p:cNvSpPr>
            <a:spLocks noGrp="1"/>
          </p:cNvSpPr>
          <p:nvPr>
            <p:ph idx="1"/>
          </p:nvPr>
        </p:nvSpPr>
        <p:spPr>
          <a:xfrm>
            <a:off x="609600" y="1066800"/>
            <a:ext cx="8305800" cy="5257800"/>
          </a:xfrm>
        </p:spPr>
        <p:txBody>
          <a:bodyPr>
            <a:noAutofit/>
          </a:bodyPr>
          <a:lstStyle/>
          <a:p>
            <a:pPr algn="just">
              <a:buFont typeface="Wingdings" pitchFamily="2" charset="2"/>
              <a:buChar char="&amp;"/>
            </a:pPr>
            <a:r>
              <a:rPr lang="en-US" b="1" err="1"/>
              <a:t>Dự</a:t>
            </a:r>
            <a:r>
              <a:rPr lang="en-US" b="1"/>
              <a:t> </a:t>
            </a:r>
            <a:r>
              <a:rPr lang="en-US" b="1" err="1"/>
              <a:t>án</a:t>
            </a:r>
            <a:r>
              <a:rPr lang="en-US" b="1"/>
              <a:t> 01 </a:t>
            </a:r>
            <a:r>
              <a:rPr lang="en-US" err="1"/>
              <a:t>là</a:t>
            </a:r>
            <a:r>
              <a:rPr lang="en-US"/>
              <a:t> </a:t>
            </a:r>
            <a:r>
              <a:rPr lang="vi-VN"/>
              <a:t>môn học làm dự án </a:t>
            </a:r>
            <a:r>
              <a:rPr lang="vi-VN" i="1">
                <a:effectLst>
                  <a:outerShdw blurRad="38100" dist="38100" dir="2700000" algn="tl">
                    <a:srgbClr val="000000">
                      <a:alpha val="43137"/>
                    </a:srgbClr>
                  </a:outerShdw>
                </a:effectLst>
              </a:rPr>
              <a:t>xử lý dữ liệu hoàn chỉnh</a:t>
            </a:r>
            <a:r>
              <a:rPr lang="vi-VN"/>
              <a:t>, vận dụng kiến thức, kỹ năng từ các môn học từ kỳ 1 đến kỳ 4 đặc biệt là môn dự án mẫu. </a:t>
            </a:r>
            <a:endParaRPr lang="en-US"/>
          </a:p>
          <a:p>
            <a:pPr algn="just">
              <a:buFont typeface="Wingdings" pitchFamily="2" charset="2"/>
              <a:buChar char="&amp;"/>
            </a:pPr>
            <a:r>
              <a:rPr lang="en-US"/>
              <a:t>M</a:t>
            </a:r>
            <a:r>
              <a:rPr lang="vi-VN"/>
              <a:t>ục tiêu c</a:t>
            </a:r>
            <a:r>
              <a:rPr lang="en-US"/>
              <a:t>ũ</a:t>
            </a:r>
            <a:r>
              <a:rPr lang="vi-VN"/>
              <a:t>ng cố kiến thức, chuẩn bị cho giai đoạn đi vào chuyên ngành. </a:t>
            </a:r>
            <a:endParaRPr lang="en-US"/>
          </a:p>
          <a:p>
            <a:pPr algn="just">
              <a:buFont typeface="Wingdings" pitchFamily="2" charset="2"/>
              <a:buChar char="&amp;"/>
            </a:pPr>
            <a:r>
              <a:rPr lang="en-US"/>
              <a:t>C</a:t>
            </a:r>
            <a:r>
              <a:rPr lang="vi-VN"/>
              <a:t>òn là môn học làm điều kiện tiên quyết cho thực tập và dự án tốt nghiệp</a:t>
            </a:r>
            <a:r>
              <a:rPr lang="en-US"/>
              <a:t>.</a:t>
            </a:r>
          </a:p>
        </p:txBody>
      </p:sp>
      <p:pic>
        <p:nvPicPr>
          <p:cNvPr id="4" name="Picture 2" descr="D:\Pictures\PNG\present.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flipH="1">
            <a:off x="9448800" y="1371600"/>
            <a:ext cx="2313580" cy="535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58759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Customer Personality Analysis</a:t>
            </a:r>
          </a:p>
        </p:txBody>
      </p:sp>
      <p:graphicFrame>
        <p:nvGraphicFramePr>
          <p:cNvPr id="7" name="Table 6">
            <a:extLst>
              <a:ext uri="{FF2B5EF4-FFF2-40B4-BE49-F238E27FC236}">
                <a16:creationId xmlns:a16="http://schemas.microsoft.com/office/drawing/2014/main" id="{6602C287-7CA3-A8CE-A96A-DEAF2841601E}"/>
              </a:ext>
            </a:extLst>
          </p:cNvPr>
          <p:cNvGraphicFramePr>
            <a:graphicFrameLocks noGrp="1"/>
          </p:cNvGraphicFramePr>
          <p:nvPr>
            <p:extLst>
              <p:ext uri="{D42A27DB-BD31-4B8C-83A1-F6EECF244321}">
                <p14:modId xmlns:p14="http://schemas.microsoft.com/office/powerpoint/2010/main" val="2877961174"/>
              </p:ext>
            </p:extLst>
          </p:nvPr>
        </p:nvGraphicFramePr>
        <p:xfrm>
          <a:off x="609600" y="1066800"/>
          <a:ext cx="10820400" cy="5029198"/>
        </p:xfrm>
        <a:graphic>
          <a:graphicData uri="http://schemas.openxmlformats.org/drawingml/2006/table">
            <a:tbl>
              <a:tblPr firstRow="1" firstCol="1" bandRow="1"/>
              <a:tblGrid>
                <a:gridCol w="590203">
                  <a:extLst>
                    <a:ext uri="{9D8B030D-6E8A-4147-A177-3AD203B41FA5}">
                      <a16:colId xmlns:a16="http://schemas.microsoft.com/office/drawing/2014/main" val="1352232663"/>
                    </a:ext>
                  </a:extLst>
                </a:gridCol>
                <a:gridCol w="2360815">
                  <a:extLst>
                    <a:ext uri="{9D8B030D-6E8A-4147-A177-3AD203B41FA5}">
                      <a16:colId xmlns:a16="http://schemas.microsoft.com/office/drawing/2014/main" val="162564370"/>
                    </a:ext>
                  </a:extLst>
                </a:gridCol>
                <a:gridCol w="7869382">
                  <a:extLst>
                    <a:ext uri="{9D8B030D-6E8A-4147-A177-3AD203B41FA5}">
                      <a16:colId xmlns:a16="http://schemas.microsoft.com/office/drawing/2014/main" val="3464671442"/>
                    </a:ext>
                  </a:extLst>
                </a:gridCol>
              </a:tblGrid>
              <a:tr h="347157">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STT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Tên trường dữ liệu</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Nội dung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40012396"/>
                  </a:ext>
                </a:extLst>
              </a:tr>
              <a:tr h="354193">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16</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MntGoldProds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vi-VN" sz="1400">
                          <a:effectLst/>
                          <a:latin typeface="Segoe UI" panose="020B0502040204020203" pitchFamily="34" charset="0"/>
                          <a:ea typeface="Calibri" panose="020F0502020204030204" pitchFamily="34" charset="0"/>
                          <a:cs typeface="Segoe UI" panose="020B0502040204020203" pitchFamily="34" charset="0"/>
                        </a:rPr>
                        <a:t>Số tiền chi cho </a:t>
                      </a:r>
                      <a:r>
                        <a:rPr lang="en-US" sz="1400">
                          <a:effectLst/>
                          <a:latin typeface="Segoe UI" panose="020B0502040204020203" pitchFamily="34" charset="0"/>
                          <a:ea typeface="Calibri" panose="020F0502020204030204" pitchFamily="34" charset="0"/>
                          <a:cs typeface="Segoe UI" panose="020B0502040204020203" pitchFamily="34" charset="0"/>
                        </a:rPr>
                        <a:t>mua vàng trang sức</a:t>
                      </a:r>
                      <a:r>
                        <a:rPr lang="vi-VN" sz="1400">
                          <a:effectLst/>
                          <a:latin typeface="Segoe UI" panose="020B0502040204020203" pitchFamily="34" charset="0"/>
                          <a:ea typeface="Calibri" panose="020F0502020204030204" pitchFamily="34" charset="0"/>
                          <a:cs typeface="Segoe UI" panose="020B0502040204020203" pitchFamily="34" charset="0"/>
                        </a:rPr>
                        <a:t> trong 2 năm qua</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8737378"/>
                  </a:ext>
                </a:extLst>
              </a:tr>
              <a:tr h="354193">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17</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NumDealsPurchases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vi-VN" sz="1400">
                          <a:effectLst/>
                          <a:latin typeface="Segoe UI" panose="020B0502040204020203" pitchFamily="34" charset="0"/>
                          <a:ea typeface="Calibri" panose="020F0502020204030204" pitchFamily="34" charset="0"/>
                          <a:cs typeface="Segoe UI" panose="020B0502040204020203" pitchFamily="34" charset="0"/>
                        </a:rPr>
                        <a:t>Số lần mua hàng được giảm giá</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2193674"/>
                  </a:ext>
                </a:extLst>
              </a:tr>
              <a:tr h="354193">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18</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NumWebPurchases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vi-VN" sz="1400">
                          <a:effectLst/>
                          <a:latin typeface="Segoe UI" panose="020B0502040204020203" pitchFamily="34" charset="0"/>
                          <a:ea typeface="Calibri" panose="020F0502020204030204" pitchFamily="34" charset="0"/>
                          <a:cs typeface="Segoe UI" panose="020B0502040204020203" pitchFamily="34" charset="0"/>
                        </a:rPr>
                        <a:t>Số lần mua hàng được thực hiện thông qua trang web của công ty</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9526178"/>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19</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NumCatalogPurchases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vi-VN" sz="1400">
                          <a:effectLst/>
                          <a:latin typeface="Segoe UI" panose="020B0502040204020203" pitchFamily="34" charset="0"/>
                          <a:ea typeface="Calibri" panose="020F0502020204030204" pitchFamily="34" charset="0"/>
                          <a:cs typeface="Segoe UI" panose="020B0502040204020203" pitchFamily="34" charset="0"/>
                        </a:rPr>
                        <a:t>Số lần mua hàng được thực hiện bằng danh mục</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6915221"/>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20</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NumStorePurchases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vi-VN" sz="1400">
                          <a:effectLst/>
                          <a:latin typeface="Segoe UI" panose="020B0502040204020203" pitchFamily="34" charset="0"/>
                          <a:ea typeface="Calibri" panose="020F0502020204030204" pitchFamily="34" charset="0"/>
                          <a:cs typeface="Segoe UI" panose="020B0502040204020203" pitchFamily="34" charset="0"/>
                        </a:rPr>
                        <a:t>Số lần mua hàng được thực hiện trực tiếp tại các cửa hàng</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175306"/>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21</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NumWebVisitsMonth</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vi-VN" sz="1400">
                          <a:effectLst/>
                          <a:latin typeface="Segoe UI" panose="020B0502040204020203" pitchFamily="34" charset="0"/>
                          <a:ea typeface="Calibri" panose="020F0502020204030204" pitchFamily="34" charset="0"/>
                          <a:cs typeface="Segoe UI" panose="020B0502040204020203" pitchFamily="34" charset="0"/>
                        </a:rPr>
                        <a:t>Số lượt truy cập vào trang web của công ty trong tháng trước</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483427"/>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22</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AcceptedCmp1</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vi-VN" sz="1400">
                          <a:effectLst/>
                          <a:latin typeface="Segoe UI" panose="020B0502040204020203" pitchFamily="34" charset="0"/>
                          <a:ea typeface="Calibri" panose="020F0502020204030204" pitchFamily="34" charset="0"/>
                          <a:cs typeface="Segoe UI" panose="020B0502040204020203" pitchFamily="34" charset="0"/>
                        </a:rPr>
                        <a:t>1 nếu khách hàng chấp nhận ưu đãi trong chiến dịch đầu tiên, 0 nếu không</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065040"/>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23</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AcceptedCmp2</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vi-VN" sz="1400">
                          <a:effectLst/>
                          <a:latin typeface="Segoe UI" panose="020B0502040204020203" pitchFamily="34" charset="0"/>
                          <a:ea typeface="Calibri" panose="020F0502020204030204" pitchFamily="34" charset="0"/>
                          <a:cs typeface="Segoe UI" panose="020B0502040204020203" pitchFamily="34" charset="0"/>
                        </a:rPr>
                        <a:t>1 nếu khách hàng chấp nhận ưu đãi trong chiến dịch </a:t>
                      </a:r>
                      <a:r>
                        <a:rPr lang="en-US" sz="1400">
                          <a:effectLst/>
                          <a:latin typeface="Segoe UI" panose="020B0502040204020203" pitchFamily="34" charset="0"/>
                          <a:ea typeface="Calibri" panose="020F0502020204030204" pitchFamily="34" charset="0"/>
                          <a:cs typeface="Segoe UI" panose="020B0502040204020203" pitchFamily="34" charset="0"/>
                        </a:rPr>
                        <a:t>thứ 2</a:t>
                      </a:r>
                      <a:r>
                        <a:rPr lang="vi-VN" sz="1400">
                          <a:effectLst/>
                          <a:latin typeface="Segoe UI" panose="020B0502040204020203" pitchFamily="34" charset="0"/>
                          <a:ea typeface="Calibri" panose="020F0502020204030204" pitchFamily="34" charset="0"/>
                          <a:cs typeface="Segoe UI" panose="020B0502040204020203" pitchFamily="34" charset="0"/>
                        </a:rPr>
                        <a:t>, 0 nếu không</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645144"/>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24</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AcceptedCmp3</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vi-VN" sz="1400">
                          <a:effectLst/>
                          <a:latin typeface="Segoe UI" panose="020B0502040204020203" pitchFamily="34" charset="0"/>
                          <a:ea typeface="Calibri" panose="020F0502020204030204" pitchFamily="34" charset="0"/>
                          <a:cs typeface="Segoe UI" panose="020B0502040204020203" pitchFamily="34" charset="0"/>
                        </a:rPr>
                        <a:t>1 nếu khách hàng chấp nhận ưu đãi trong chiến dịch </a:t>
                      </a:r>
                      <a:r>
                        <a:rPr lang="en-US" sz="1400">
                          <a:effectLst/>
                          <a:latin typeface="Segoe UI" panose="020B0502040204020203" pitchFamily="34" charset="0"/>
                          <a:ea typeface="Calibri" panose="020F0502020204030204" pitchFamily="34" charset="0"/>
                          <a:cs typeface="Segoe UI" panose="020B0502040204020203" pitchFamily="34" charset="0"/>
                        </a:rPr>
                        <a:t>thứ 3</a:t>
                      </a:r>
                      <a:r>
                        <a:rPr lang="vi-VN" sz="1400">
                          <a:effectLst/>
                          <a:latin typeface="Segoe UI" panose="020B0502040204020203" pitchFamily="34" charset="0"/>
                          <a:ea typeface="Calibri" panose="020F0502020204030204" pitchFamily="34" charset="0"/>
                          <a:cs typeface="Segoe UI" panose="020B0502040204020203" pitchFamily="34" charset="0"/>
                        </a:rPr>
                        <a:t>, 0 nếu không</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867278"/>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25</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AcceptedCmp4</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vi-VN" sz="1400">
                          <a:effectLst/>
                          <a:latin typeface="Segoe UI" panose="020B0502040204020203" pitchFamily="34" charset="0"/>
                          <a:ea typeface="Calibri" panose="020F0502020204030204" pitchFamily="34" charset="0"/>
                          <a:cs typeface="Segoe UI" panose="020B0502040204020203" pitchFamily="34" charset="0"/>
                        </a:rPr>
                        <a:t>1 nếu khách hàng chấp nhận ưu đãi trong chiến dịch </a:t>
                      </a:r>
                      <a:r>
                        <a:rPr lang="en-US" sz="1400">
                          <a:effectLst/>
                          <a:latin typeface="Segoe UI" panose="020B0502040204020203" pitchFamily="34" charset="0"/>
                          <a:ea typeface="Calibri" panose="020F0502020204030204" pitchFamily="34" charset="0"/>
                          <a:cs typeface="Segoe UI" panose="020B0502040204020203" pitchFamily="34" charset="0"/>
                        </a:rPr>
                        <a:t>thứ 4</a:t>
                      </a:r>
                      <a:r>
                        <a:rPr lang="vi-VN" sz="1400">
                          <a:effectLst/>
                          <a:latin typeface="Segoe UI" panose="020B0502040204020203" pitchFamily="34" charset="0"/>
                          <a:ea typeface="Calibri" panose="020F0502020204030204" pitchFamily="34" charset="0"/>
                          <a:cs typeface="Segoe UI" panose="020B0502040204020203" pitchFamily="34" charset="0"/>
                        </a:rPr>
                        <a:t>, 0 nếu không</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296797"/>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26</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AcceptedCmp5</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vi-VN" sz="1400">
                          <a:effectLst/>
                          <a:latin typeface="Segoe UI" panose="020B0502040204020203" pitchFamily="34" charset="0"/>
                          <a:ea typeface="Calibri" panose="020F0502020204030204" pitchFamily="34" charset="0"/>
                          <a:cs typeface="Segoe UI" panose="020B0502040204020203" pitchFamily="34" charset="0"/>
                        </a:rPr>
                        <a:t>1 nếu khách hàng chấp nhận ưu đãi trong chiến dịch </a:t>
                      </a:r>
                      <a:r>
                        <a:rPr lang="en-US" sz="1400">
                          <a:effectLst/>
                          <a:latin typeface="Segoe UI" panose="020B0502040204020203" pitchFamily="34" charset="0"/>
                          <a:ea typeface="Calibri" panose="020F0502020204030204" pitchFamily="34" charset="0"/>
                          <a:cs typeface="Segoe UI" panose="020B0502040204020203" pitchFamily="34" charset="0"/>
                        </a:rPr>
                        <a:t>thứ 5</a:t>
                      </a:r>
                      <a:r>
                        <a:rPr lang="vi-VN" sz="1400">
                          <a:effectLst/>
                          <a:latin typeface="Segoe UI" panose="020B0502040204020203" pitchFamily="34" charset="0"/>
                          <a:ea typeface="Calibri" panose="020F0502020204030204" pitchFamily="34" charset="0"/>
                          <a:cs typeface="Segoe UI" panose="020B0502040204020203" pitchFamily="34" charset="0"/>
                        </a:rPr>
                        <a:t>, 0 nếu không</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274386"/>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27</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Response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vi-VN" sz="1400">
                          <a:effectLst/>
                          <a:latin typeface="Segoe UI" panose="020B0502040204020203" pitchFamily="34" charset="0"/>
                          <a:ea typeface="Calibri" panose="020F0502020204030204" pitchFamily="34" charset="0"/>
                          <a:cs typeface="Segoe UI" panose="020B0502040204020203" pitchFamily="34" charset="0"/>
                        </a:rPr>
                        <a:t>1 nếu khách hàng chấp nhận ưu đãi trong chiến dịch trước, 0 nếu không</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2326210"/>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28</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Z_CostContact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Segoe UI" panose="020B0502040204020203" pitchFamily="34" charset="0"/>
                          <a:ea typeface="Calibri" panose="020F0502020204030204" pitchFamily="34" charset="0"/>
                          <a:cs typeface="Segoe UI" panose="020B0502040204020203" pitchFamily="34" charset="0"/>
                        </a:rPr>
                        <a:t>Không dùng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1332923"/>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29</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Z_Revenue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Segoe UI" panose="020B0502040204020203" pitchFamily="34" charset="0"/>
                          <a:ea typeface="Calibri" panose="020F0502020204030204" pitchFamily="34" charset="0"/>
                          <a:cs typeface="Segoe UI" panose="020B0502040204020203" pitchFamily="34" charset="0"/>
                        </a:rPr>
                        <a:t>Không dùng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0434575"/>
                  </a:ext>
                </a:extLst>
              </a:tr>
            </a:tbl>
          </a:graphicData>
        </a:graphic>
      </p:graphicFrame>
    </p:spTree>
    <p:extLst>
      <p:ext uri="{BB962C8B-B14F-4D97-AF65-F5344CB8AC3E}">
        <p14:creationId xmlns:p14="http://schemas.microsoft.com/office/powerpoint/2010/main" val="274949364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19557" y="2967335"/>
            <a:ext cx="666400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Giới thiệu bộ dữ liệu #3</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870" y="1143000"/>
            <a:ext cx="2543530" cy="3781953"/>
          </a:xfrm>
          <a:prstGeom prst="ellipse">
            <a:avLst/>
          </a:prstGeom>
          <a:ln>
            <a:noFill/>
          </a:ln>
          <a:effectLst>
            <a:softEdge rad="112500"/>
          </a:effectLst>
        </p:spPr>
      </p:pic>
    </p:spTree>
    <p:extLst>
      <p:ext uri="{BB962C8B-B14F-4D97-AF65-F5344CB8AC3E}">
        <p14:creationId xmlns:p14="http://schemas.microsoft.com/office/powerpoint/2010/main" val="3292038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Tornado in US 1950-2022</a:t>
            </a:r>
          </a:p>
        </p:txBody>
      </p:sp>
      <p:sp>
        <p:nvSpPr>
          <p:cNvPr id="3" name="Content Placeholder 2"/>
          <p:cNvSpPr>
            <a:spLocks noGrp="1"/>
          </p:cNvSpPr>
          <p:nvPr>
            <p:ph idx="1"/>
          </p:nvPr>
        </p:nvSpPr>
        <p:spPr>
          <a:xfrm>
            <a:off x="152400" y="944562"/>
            <a:ext cx="6172200" cy="4770438"/>
          </a:xfrm>
        </p:spPr>
        <p:txBody>
          <a:bodyPr>
            <a:noAutofit/>
          </a:bodyPr>
          <a:lstStyle/>
          <a:p>
            <a:pPr algn="just"/>
            <a:r>
              <a:rPr lang="en-US" sz="2400">
                <a:effectLst>
                  <a:outerShdw blurRad="38100" dist="38100" dir="2700000" algn="tl">
                    <a:srgbClr val="000000">
                      <a:alpha val="43137"/>
                    </a:srgbClr>
                  </a:outerShdw>
                </a:effectLst>
              </a:rPr>
              <a:t>Giới thiệu</a:t>
            </a:r>
          </a:p>
          <a:p>
            <a:pPr lvl="1" algn="just"/>
            <a:r>
              <a:rPr lang="vi-VN"/>
              <a:t>Lốc xoáy thường xuyên xảy ra ở Hoa Kỳ, dẫn đến sự tàn phá lớn và thường gây thương tích và tử vong. Chúng xảy ra thường xuyên hơn ở Hoa Kỳ và Canada so với các quốc gia khác có khu vực dễ bị lốc xoáy nhất ở Hoa Kỳ là các bang miền trung và đông nam dọc theo một hành lang đôi khi được gọi là "Hẻm lốc xoáy".</a:t>
            </a:r>
            <a:endParaRPr lang="en-US"/>
          </a:p>
          <a:p>
            <a:pPr marL="457200" lvl="1" indent="0" algn="just">
              <a:buNone/>
            </a:pPr>
            <a:endParaRPr lang="en-US"/>
          </a:p>
          <a:p>
            <a:pPr marL="0" indent="0" algn="just">
              <a:buNone/>
            </a:pPr>
            <a:endParaRPr lang="en-US" sz="2400"/>
          </a:p>
        </p:txBody>
      </p:sp>
      <p:pic>
        <p:nvPicPr>
          <p:cNvPr id="6" name="Picture 5" descr="A tornado with stars and stripes&#10;&#10;Description automatically generated">
            <a:extLst>
              <a:ext uri="{FF2B5EF4-FFF2-40B4-BE49-F238E27FC236}">
                <a16:creationId xmlns:a16="http://schemas.microsoft.com/office/drawing/2014/main" id="{60A92646-4074-E681-0266-D3331B03FA26}"/>
              </a:ext>
            </a:extLst>
          </p:cNvPr>
          <p:cNvPicPr>
            <a:picLocks noChangeAspect="1"/>
          </p:cNvPicPr>
          <p:nvPr/>
        </p:nvPicPr>
        <p:blipFill rotWithShape="1">
          <a:blip r:embed="rId2" cstate="print">
            <a:alphaModFix amt="70000"/>
            <a:extLst>
              <a:ext uri="{28A0092B-C50C-407E-A947-70E740481C1C}">
                <a14:useLocalDpi xmlns:a14="http://schemas.microsoft.com/office/drawing/2010/main" val="0"/>
              </a:ext>
            </a:extLst>
          </a:blip>
          <a:srcRect l="10000" t="6250" r="11666" b="7813"/>
          <a:stretch/>
        </p:blipFill>
        <p:spPr>
          <a:xfrm>
            <a:off x="7086600" y="1524000"/>
            <a:ext cx="3581400" cy="4191000"/>
          </a:xfrm>
          <a:prstGeom prst="rect">
            <a:avLst/>
          </a:prstGeom>
        </p:spPr>
      </p:pic>
    </p:spTree>
    <p:extLst>
      <p:ext uri="{BB962C8B-B14F-4D97-AF65-F5344CB8AC3E}">
        <p14:creationId xmlns:p14="http://schemas.microsoft.com/office/powerpoint/2010/main" val="168537725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Tornado in US 1950-2022</a:t>
            </a:r>
          </a:p>
        </p:txBody>
      </p:sp>
      <p:sp>
        <p:nvSpPr>
          <p:cNvPr id="3" name="Content Placeholder 2"/>
          <p:cNvSpPr>
            <a:spLocks noGrp="1"/>
          </p:cNvSpPr>
          <p:nvPr>
            <p:ph idx="1"/>
          </p:nvPr>
        </p:nvSpPr>
        <p:spPr>
          <a:xfrm>
            <a:off x="152400" y="944562"/>
            <a:ext cx="6096000" cy="5638800"/>
          </a:xfrm>
        </p:spPr>
        <p:txBody>
          <a:bodyPr>
            <a:noAutofit/>
          </a:bodyPr>
          <a:lstStyle/>
          <a:p>
            <a:pPr algn="just"/>
            <a:r>
              <a:rPr lang="en-US" sz="2000">
                <a:effectLst>
                  <a:outerShdw blurRad="38100" dist="38100" dir="2700000" algn="tl">
                    <a:srgbClr val="000000">
                      <a:alpha val="43137"/>
                    </a:srgbClr>
                  </a:outerShdw>
                </a:effectLst>
              </a:rPr>
              <a:t>The Enhance Fujita Scale</a:t>
            </a:r>
          </a:p>
          <a:p>
            <a:pPr lvl="1" algn="just"/>
            <a:r>
              <a:rPr lang="vi-VN" sz="2000"/>
              <a:t>Sức tàn phá của một cơn lốc xoáy phần lớn bắt nguồn từ tốc độ gió bên trong nó. Vì lý do này, các nhà khí tượng đánh giá lốc xoáy bằng cách sử dụng thang đo dựa trên tốc độ gió. Ở Hoa Kỳ, lốc xoáy ban đầu được đánh giá theo Thang đo Fujita và kể từ tháng 2 năm 2007 theo Thang đo Fujita Nâng cao. Hai thang đo bao gồm các phạm vi tốc độ hơi khác nhau, nhưng đối với các mục đích thực tế thì giống nhau. Thang đo Fujita nâng cao được hiển thị bên dưới.</a:t>
            </a:r>
            <a:endParaRPr lang="en-US" sz="2000"/>
          </a:p>
          <a:p>
            <a:pPr lvl="1" algn="just"/>
            <a:r>
              <a:rPr lang="en-US" sz="2000"/>
              <a:t>mph (Mile per hour): dặm/giờ</a:t>
            </a:r>
          </a:p>
          <a:p>
            <a:pPr lvl="1" algn="just"/>
            <a:r>
              <a:rPr lang="en-US" sz="2000"/>
              <a:t>kph (Kilometers per hour): km/giờ</a:t>
            </a:r>
          </a:p>
          <a:p>
            <a:pPr lvl="1" algn="just"/>
            <a:r>
              <a:rPr lang="en-US" sz="2000"/>
              <a:t>1 MPH = 1.61 KPH</a:t>
            </a:r>
          </a:p>
          <a:p>
            <a:pPr marL="457200" lvl="1" indent="0" algn="just">
              <a:buNone/>
            </a:pPr>
            <a:endParaRPr lang="en-US" sz="2000"/>
          </a:p>
          <a:p>
            <a:pPr marL="0" indent="0" algn="just">
              <a:buNone/>
            </a:pPr>
            <a:endParaRPr lang="en-US" sz="2000"/>
          </a:p>
        </p:txBody>
      </p:sp>
      <p:graphicFrame>
        <p:nvGraphicFramePr>
          <p:cNvPr id="4" name="Table 3">
            <a:extLst>
              <a:ext uri="{FF2B5EF4-FFF2-40B4-BE49-F238E27FC236}">
                <a16:creationId xmlns:a16="http://schemas.microsoft.com/office/drawing/2014/main" id="{955DDAC4-1367-7F03-4FD0-C1EE35D5CFAC}"/>
              </a:ext>
            </a:extLst>
          </p:cNvPr>
          <p:cNvGraphicFramePr>
            <a:graphicFrameLocks noGrp="1"/>
          </p:cNvGraphicFramePr>
          <p:nvPr>
            <p:extLst>
              <p:ext uri="{D42A27DB-BD31-4B8C-83A1-F6EECF244321}">
                <p14:modId xmlns:p14="http://schemas.microsoft.com/office/powerpoint/2010/main" val="3150970680"/>
              </p:ext>
            </p:extLst>
          </p:nvPr>
        </p:nvGraphicFramePr>
        <p:xfrm>
          <a:off x="6705600" y="1175990"/>
          <a:ext cx="5105400" cy="5425440"/>
        </p:xfrm>
        <a:graphic>
          <a:graphicData uri="http://schemas.openxmlformats.org/drawingml/2006/table">
            <a:tbl>
              <a:tblPr/>
              <a:tblGrid>
                <a:gridCol w="1701800">
                  <a:extLst>
                    <a:ext uri="{9D8B030D-6E8A-4147-A177-3AD203B41FA5}">
                      <a16:colId xmlns:a16="http://schemas.microsoft.com/office/drawing/2014/main" val="1179206854"/>
                    </a:ext>
                  </a:extLst>
                </a:gridCol>
                <a:gridCol w="1701800">
                  <a:extLst>
                    <a:ext uri="{9D8B030D-6E8A-4147-A177-3AD203B41FA5}">
                      <a16:colId xmlns:a16="http://schemas.microsoft.com/office/drawing/2014/main" val="1189845515"/>
                    </a:ext>
                  </a:extLst>
                </a:gridCol>
                <a:gridCol w="1701800">
                  <a:extLst>
                    <a:ext uri="{9D8B030D-6E8A-4147-A177-3AD203B41FA5}">
                      <a16:colId xmlns:a16="http://schemas.microsoft.com/office/drawing/2014/main" val="2315374904"/>
                    </a:ext>
                  </a:extLst>
                </a:gridCol>
              </a:tblGrid>
              <a:tr h="532334">
                <a:tc>
                  <a:txBody>
                    <a:bodyPr/>
                    <a:lstStyle/>
                    <a:p>
                      <a:pPr fontAlgn="ctr"/>
                      <a:r>
                        <a:rPr lang="en-US" b="1">
                          <a:solidFill>
                            <a:srgbClr val="3C4043"/>
                          </a:solidFill>
                          <a:effectLst/>
                          <a:latin typeface="inherit"/>
                        </a:rPr>
                        <a:t>Rating</a:t>
                      </a:r>
                    </a:p>
                  </a:txBody>
                  <a:tcPr marL="152400" marR="152400" marT="152400" marB="152400" anchor="ctr">
                    <a:lnL>
                      <a:noFill/>
                    </a:lnL>
                    <a:lnR>
                      <a:noFill/>
                    </a:lnR>
                    <a:lnT>
                      <a:noFill/>
                    </a:lnT>
                    <a:lnB w="9525" cap="flat" cmpd="sng" algn="ctr">
                      <a:solidFill>
                        <a:srgbClr val="DADCE0"/>
                      </a:solidFill>
                      <a:prstDash val="solid"/>
                      <a:round/>
                      <a:headEnd type="none" w="med" len="med"/>
                      <a:tailEnd type="none" w="med" len="med"/>
                    </a:lnB>
                  </a:tcPr>
                </a:tc>
                <a:tc>
                  <a:txBody>
                    <a:bodyPr/>
                    <a:lstStyle/>
                    <a:p>
                      <a:pPr fontAlgn="ctr"/>
                      <a:r>
                        <a:rPr lang="en-US" b="1">
                          <a:solidFill>
                            <a:srgbClr val="3C4043"/>
                          </a:solidFill>
                          <a:effectLst/>
                          <a:latin typeface="inherit"/>
                        </a:rPr>
                        <a:t>Wind Speed</a:t>
                      </a:r>
                    </a:p>
                  </a:txBody>
                  <a:tcPr marL="152400" marR="152400" marT="152400" marB="152400" anchor="ctr">
                    <a:lnL>
                      <a:noFill/>
                    </a:lnL>
                    <a:lnR>
                      <a:noFill/>
                    </a:lnR>
                    <a:lnT>
                      <a:noFill/>
                    </a:lnT>
                    <a:lnB w="9525" cap="flat" cmpd="sng" algn="ctr">
                      <a:solidFill>
                        <a:srgbClr val="DADCE0"/>
                      </a:solidFill>
                      <a:prstDash val="solid"/>
                      <a:round/>
                      <a:headEnd type="none" w="med" len="med"/>
                      <a:tailEnd type="none" w="med" len="med"/>
                    </a:lnB>
                  </a:tcPr>
                </a:tc>
                <a:tc>
                  <a:txBody>
                    <a:bodyPr/>
                    <a:lstStyle/>
                    <a:p>
                      <a:pPr fontAlgn="ctr"/>
                      <a:r>
                        <a:rPr lang="en-US" b="1">
                          <a:solidFill>
                            <a:srgbClr val="3C4043"/>
                          </a:solidFill>
                          <a:effectLst/>
                          <a:latin typeface="inherit"/>
                        </a:rPr>
                        <a:t>Damage</a:t>
                      </a:r>
                    </a:p>
                  </a:txBody>
                  <a:tcPr marL="152400" marR="152400" marT="152400" marB="152400" anchor="ctr">
                    <a:lnL>
                      <a:noFill/>
                    </a:lnL>
                    <a:lnR>
                      <a:noFill/>
                    </a:lnR>
                    <a:lnT>
                      <a:noFill/>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3184603962"/>
                  </a:ext>
                </a:extLst>
              </a:tr>
              <a:tr h="532334">
                <a:tc>
                  <a:txBody>
                    <a:bodyPr/>
                    <a:lstStyle/>
                    <a:p>
                      <a:pPr fontAlgn="ctr"/>
                      <a:r>
                        <a:rPr lang="en-US">
                          <a:solidFill>
                            <a:srgbClr val="202124"/>
                          </a:solidFill>
                          <a:effectLst/>
                          <a:latin typeface="inherit"/>
                        </a:rPr>
                        <a:t>EF0</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pPr fontAlgn="ctr"/>
                      <a:r>
                        <a:rPr lang="en-US">
                          <a:solidFill>
                            <a:srgbClr val="202124"/>
                          </a:solidFill>
                          <a:effectLst/>
                          <a:latin typeface="inherit"/>
                        </a:rPr>
                        <a:t>65–85 mph</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pPr fontAlgn="ctr"/>
                      <a:r>
                        <a:rPr lang="en-US">
                          <a:solidFill>
                            <a:srgbClr val="202124"/>
                          </a:solidFill>
                          <a:effectLst/>
                          <a:latin typeface="inherit"/>
                        </a:rPr>
                        <a:t>Light damage</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1980418005"/>
                  </a:ext>
                </a:extLst>
              </a:tr>
              <a:tr h="532334">
                <a:tc>
                  <a:txBody>
                    <a:bodyPr/>
                    <a:lstStyle/>
                    <a:p>
                      <a:pPr fontAlgn="ctr"/>
                      <a:r>
                        <a:rPr lang="en-US">
                          <a:solidFill>
                            <a:srgbClr val="202124"/>
                          </a:solidFill>
                          <a:effectLst/>
                          <a:latin typeface="inherit"/>
                        </a:rPr>
                        <a:t>EF1</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pPr fontAlgn="ctr"/>
                      <a:r>
                        <a:rPr lang="en-US">
                          <a:solidFill>
                            <a:srgbClr val="202124"/>
                          </a:solidFill>
                          <a:effectLst/>
                          <a:latin typeface="inherit"/>
                        </a:rPr>
                        <a:t>86–110 mph</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pPr fontAlgn="ctr"/>
                      <a:r>
                        <a:rPr lang="en-US">
                          <a:solidFill>
                            <a:srgbClr val="202124"/>
                          </a:solidFill>
                          <a:effectLst/>
                          <a:latin typeface="inherit"/>
                        </a:rPr>
                        <a:t>Moderate damage</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3238702440"/>
                  </a:ext>
                </a:extLst>
              </a:tr>
              <a:tr h="532334">
                <a:tc>
                  <a:txBody>
                    <a:bodyPr/>
                    <a:lstStyle/>
                    <a:p>
                      <a:pPr fontAlgn="ctr"/>
                      <a:r>
                        <a:rPr lang="en-US">
                          <a:solidFill>
                            <a:srgbClr val="202124"/>
                          </a:solidFill>
                          <a:effectLst/>
                          <a:latin typeface="inherit"/>
                        </a:rPr>
                        <a:t>EF2</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pPr fontAlgn="ctr"/>
                      <a:r>
                        <a:rPr lang="en-US">
                          <a:solidFill>
                            <a:srgbClr val="202124"/>
                          </a:solidFill>
                          <a:effectLst/>
                          <a:latin typeface="inherit"/>
                        </a:rPr>
                        <a:t>111–135 mph</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pPr fontAlgn="ctr"/>
                      <a:r>
                        <a:rPr lang="en-US">
                          <a:solidFill>
                            <a:srgbClr val="202124"/>
                          </a:solidFill>
                          <a:effectLst/>
                          <a:latin typeface="inherit"/>
                        </a:rPr>
                        <a:t>Considerable damage</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3177678414"/>
                  </a:ext>
                </a:extLst>
              </a:tr>
              <a:tr h="532334">
                <a:tc>
                  <a:txBody>
                    <a:bodyPr/>
                    <a:lstStyle/>
                    <a:p>
                      <a:pPr fontAlgn="ctr"/>
                      <a:r>
                        <a:rPr lang="en-US">
                          <a:solidFill>
                            <a:srgbClr val="202124"/>
                          </a:solidFill>
                          <a:effectLst/>
                          <a:latin typeface="inherit"/>
                        </a:rPr>
                        <a:t>EF3</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pPr fontAlgn="ctr"/>
                      <a:r>
                        <a:rPr lang="en-US">
                          <a:solidFill>
                            <a:srgbClr val="202124"/>
                          </a:solidFill>
                          <a:effectLst/>
                          <a:latin typeface="inherit"/>
                        </a:rPr>
                        <a:t>136–165 mph</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pPr fontAlgn="ctr"/>
                      <a:r>
                        <a:rPr lang="en-US">
                          <a:solidFill>
                            <a:srgbClr val="202124"/>
                          </a:solidFill>
                          <a:effectLst/>
                          <a:latin typeface="inherit"/>
                        </a:rPr>
                        <a:t>Severe damage</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1621003805"/>
                  </a:ext>
                </a:extLst>
              </a:tr>
              <a:tr h="532334">
                <a:tc>
                  <a:txBody>
                    <a:bodyPr/>
                    <a:lstStyle/>
                    <a:p>
                      <a:pPr fontAlgn="ctr"/>
                      <a:r>
                        <a:rPr lang="en-US">
                          <a:solidFill>
                            <a:srgbClr val="202124"/>
                          </a:solidFill>
                          <a:effectLst/>
                          <a:latin typeface="inherit"/>
                        </a:rPr>
                        <a:t>EF4</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pPr fontAlgn="ctr"/>
                      <a:r>
                        <a:rPr lang="en-US">
                          <a:solidFill>
                            <a:srgbClr val="202124"/>
                          </a:solidFill>
                          <a:effectLst/>
                          <a:latin typeface="inherit"/>
                        </a:rPr>
                        <a:t>166–200 mph</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tc>
                  <a:txBody>
                    <a:bodyPr/>
                    <a:lstStyle/>
                    <a:p>
                      <a:pPr fontAlgn="ctr"/>
                      <a:r>
                        <a:rPr lang="en-US">
                          <a:solidFill>
                            <a:srgbClr val="202124"/>
                          </a:solidFill>
                          <a:effectLst/>
                          <a:latin typeface="inherit"/>
                        </a:rPr>
                        <a:t>Devastating damage</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w="9525" cap="flat" cmpd="sng" algn="ctr">
                      <a:solidFill>
                        <a:srgbClr val="DADCE0"/>
                      </a:solidFill>
                      <a:prstDash val="solid"/>
                      <a:round/>
                      <a:headEnd type="none" w="med" len="med"/>
                      <a:tailEnd type="none" w="med" len="med"/>
                    </a:lnB>
                  </a:tcPr>
                </a:tc>
                <a:extLst>
                  <a:ext uri="{0D108BD9-81ED-4DB2-BD59-A6C34878D82A}">
                    <a16:rowId xmlns:a16="http://schemas.microsoft.com/office/drawing/2014/main" val="3988094619"/>
                  </a:ext>
                </a:extLst>
              </a:tr>
              <a:tr h="532334">
                <a:tc>
                  <a:txBody>
                    <a:bodyPr/>
                    <a:lstStyle/>
                    <a:p>
                      <a:pPr fontAlgn="ctr"/>
                      <a:r>
                        <a:rPr lang="en-US">
                          <a:solidFill>
                            <a:srgbClr val="202124"/>
                          </a:solidFill>
                          <a:effectLst/>
                          <a:latin typeface="inherit"/>
                        </a:rPr>
                        <a:t>EF5</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a:noFill/>
                    </a:lnB>
                  </a:tcPr>
                </a:tc>
                <a:tc>
                  <a:txBody>
                    <a:bodyPr/>
                    <a:lstStyle/>
                    <a:p>
                      <a:pPr fontAlgn="ctr"/>
                      <a:r>
                        <a:rPr lang="en-US">
                          <a:solidFill>
                            <a:srgbClr val="202124"/>
                          </a:solidFill>
                          <a:effectLst/>
                          <a:latin typeface="inherit"/>
                        </a:rPr>
                        <a:t>&gt;200 mph</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a:noFill/>
                    </a:lnB>
                  </a:tcPr>
                </a:tc>
                <a:tc>
                  <a:txBody>
                    <a:bodyPr/>
                    <a:lstStyle/>
                    <a:p>
                      <a:pPr fontAlgn="ctr"/>
                      <a:r>
                        <a:rPr lang="en-US">
                          <a:solidFill>
                            <a:srgbClr val="202124"/>
                          </a:solidFill>
                          <a:effectLst/>
                          <a:latin typeface="inherit"/>
                        </a:rPr>
                        <a:t>Incredible damage</a:t>
                      </a:r>
                    </a:p>
                  </a:txBody>
                  <a:tcPr marL="152400" marR="152400" marT="152400" marB="152400" anchor="ctr">
                    <a:lnL>
                      <a:noFill/>
                    </a:lnL>
                    <a:lnR>
                      <a:noFill/>
                    </a:lnR>
                    <a:lnT w="9525" cap="flat" cmpd="sng" algn="ctr">
                      <a:solidFill>
                        <a:srgbClr val="DADCE0"/>
                      </a:solidFill>
                      <a:prstDash val="solid"/>
                      <a:round/>
                      <a:headEnd type="none" w="med" len="med"/>
                      <a:tailEnd type="none" w="med" len="med"/>
                    </a:lnT>
                    <a:lnB>
                      <a:noFill/>
                    </a:lnB>
                  </a:tcPr>
                </a:tc>
                <a:extLst>
                  <a:ext uri="{0D108BD9-81ED-4DB2-BD59-A6C34878D82A}">
                    <a16:rowId xmlns:a16="http://schemas.microsoft.com/office/drawing/2014/main" val="3041880262"/>
                  </a:ext>
                </a:extLst>
              </a:tr>
            </a:tbl>
          </a:graphicData>
        </a:graphic>
      </p:graphicFrame>
    </p:spTree>
    <p:extLst>
      <p:ext uri="{BB962C8B-B14F-4D97-AF65-F5344CB8AC3E}">
        <p14:creationId xmlns:p14="http://schemas.microsoft.com/office/powerpoint/2010/main" val="227478480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Tornado in US 1950-2022</a:t>
            </a:r>
          </a:p>
        </p:txBody>
      </p:sp>
      <p:sp>
        <p:nvSpPr>
          <p:cNvPr id="3" name="Content Placeholder 2"/>
          <p:cNvSpPr>
            <a:spLocks noGrp="1"/>
          </p:cNvSpPr>
          <p:nvPr>
            <p:ph idx="1"/>
          </p:nvPr>
        </p:nvSpPr>
        <p:spPr>
          <a:xfrm>
            <a:off x="152400" y="944562"/>
            <a:ext cx="11430000" cy="4008438"/>
          </a:xfrm>
        </p:spPr>
        <p:txBody>
          <a:bodyPr>
            <a:noAutofit/>
          </a:bodyPr>
          <a:lstStyle/>
          <a:p>
            <a:pPr algn="just"/>
            <a:r>
              <a:rPr lang="en-US" sz="2400">
                <a:effectLst>
                  <a:outerShdw blurRad="38100" dist="38100" dir="2700000" algn="tl">
                    <a:srgbClr val="000000">
                      <a:alpha val="43137"/>
                    </a:srgbClr>
                  </a:outerShdw>
                </a:effectLst>
              </a:rPr>
              <a:t>Dataset</a:t>
            </a:r>
          </a:p>
          <a:p>
            <a:pPr lvl="1" algn="just"/>
            <a:r>
              <a:rPr lang="en-US">
                <a:effectLst>
                  <a:outerShdw blurRad="38100" dist="38100" dir="2700000" algn="tl">
                    <a:srgbClr val="000000">
                      <a:alpha val="43137"/>
                    </a:srgbClr>
                  </a:outerShdw>
                </a:effectLst>
              </a:rPr>
              <a:t>Thông tin các cơn lốc xoáy </a:t>
            </a:r>
            <a:r>
              <a:rPr lang="en-US"/>
              <a:t>xảy ra ở các tiểu bang ở Mỹ</a:t>
            </a:r>
            <a:r>
              <a:rPr lang="vi-VN"/>
              <a:t>.</a:t>
            </a:r>
          </a:p>
          <a:p>
            <a:pPr lvl="1" algn="just"/>
            <a:r>
              <a:rPr lang="en-US"/>
              <a:t>Dữ liệu được ghi nhận t</a:t>
            </a:r>
            <a:r>
              <a:rPr lang="vi-VN"/>
              <a:t>ừ năm </a:t>
            </a:r>
            <a:r>
              <a:rPr lang="en-US">
                <a:effectLst>
                  <a:outerShdw blurRad="38100" dist="38100" dir="2700000" algn="tl">
                    <a:srgbClr val="000000">
                      <a:alpha val="43137"/>
                    </a:srgbClr>
                  </a:outerShdw>
                </a:effectLst>
              </a:rPr>
              <a:t>1950</a:t>
            </a:r>
            <a:r>
              <a:rPr lang="vi-VN"/>
              <a:t> đến năm </a:t>
            </a:r>
            <a:r>
              <a:rPr lang="vi-VN">
                <a:effectLst>
                  <a:outerShdw blurRad="38100" dist="38100" dir="2700000" algn="tl">
                    <a:srgbClr val="000000">
                      <a:alpha val="43137"/>
                    </a:srgbClr>
                  </a:outerShdw>
                </a:effectLst>
              </a:rPr>
              <a:t>202</a:t>
            </a:r>
            <a:r>
              <a:rPr lang="en-US">
                <a:effectLst>
                  <a:outerShdw blurRad="38100" dist="38100" dir="2700000" algn="tl">
                    <a:srgbClr val="000000">
                      <a:alpha val="43137"/>
                    </a:srgbClr>
                  </a:outerShdw>
                </a:effectLst>
              </a:rPr>
              <a:t>2</a:t>
            </a:r>
            <a:r>
              <a:rPr lang="vi-VN"/>
              <a:t>.</a:t>
            </a:r>
            <a:endParaRPr lang="en-US"/>
          </a:p>
          <a:p>
            <a:pPr lvl="1" algn="just"/>
            <a:r>
              <a:rPr lang="en-US"/>
              <a:t>Last Update: 25 April 2023</a:t>
            </a:r>
          </a:p>
          <a:p>
            <a:pPr algn="just"/>
            <a:r>
              <a:rPr lang="en-US" sz="2400">
                <a:effectLst>
                  <a:outerShdw blurRad="38100" dist="38100" dir="2700000" algn="tl">
                    <a:srgbClr val="000000">
                      <a:alpha val="43137"/>
                    </a:srgbClr>
                  </a:outerShdw>
                </a:effectLst>
              </a:rPr>
              <a:t>Resource</a:t>
            </a:r>
          </a:p>
          <a:p>
            <a:pPr lvl="1" algn="just"/>
            <a:r>
              <a:rPr lang="en-US"/>
              <a:t>Thông tin: </a:t>
            </a:r>
            <a:r>
              <a:rPr lang="en-US">
                <a:hlinkClick r:id="rId2"/>
              </a:rPr>
              <a:t>NOAA's National Weather Service</a:t>
            </a:r>
            <a:r>
              <a:rPr lang="vi-VN"/>
              <a:t>. </a:t>
            </a:r>
            <a:endParaRPr lang="en-US" b="1"/>
          </a:p>
          <a:p>
            <a:pPr lvl="1" algn="just"/>
            <a:r>
              <a:rPr lang="en-US"/>
              <a:t>Dữ liệu: </a:t>
            </a:r>
            <a:r>
              <a:rPr lang="en-US" b="0" i="0">
                <a:solidFill>
                  <a:srgbClr val="4D5156"/>
                </a:solidFill>
                <a:effectLst/>
                <a:latin typeface="arial" panose="020B0604020202020204" pitchFamily="34" charset="0"/>
              </a:rPr>
              <a:t>NOAA's Storm Prediction Center cung cấp</a:t>
            </a:r>
            <a:endParaRPr lang="en-US"/>
          </a:p>
          <a:p>
            <a:pPr algn="just"/>
            <a:r>
              <a:rPr lang="en-US" sz="2400">
                <a:effectLst>
                  <a:outerShdw blurRad="38100" dist="38100" dir="2700000" algn="tl">
                    <a:srgbClr val="000000">
                      <a:alpha val="43137"/>
                    </a:srgbClr>
                  </a:outerShdw>
                </a:effectLst>
              </a:rPr>
              <a:t>Licences</a:t>
            </a:r>
          </a:p>
          <a:p>
            <a:pPr lvl="1" algn="just"/>
            <a:r>
              <a:rPr lang="en-US"/>
              <a:t>Free được cấp từ </a:t>
            </a:r>
            <a:r>
              <a:rPr lang="en-US">
                <a:effectLst>
                  <a:outerShdw blurRad="38100" dist="38100" dir="2700000" algn="tl">
                    <a:srgbClr val="000000">
                      <a:alpha val="43137"/>
                    </a:srgbClr>
                  </a:outerShdw>
                </a:effectLst>
              </a:rPr>
              <a:t>Creative Commons Zero (CC0) license</a:t>
            </a:r>
            <a:r>
              <a:rPr lang="vi-VN"/>
              <a:t>.</a:t>
            </a:r>
            <a:endParaRPr lang="en-US"/>
          </a:p>
          <a:p>
            <a:pPr lvl="1" algn="just"/>
            <a:endParaRPr lang="en-US"/>
          </a:p>
          <a:p>
            <a:pPr marL="457200" lvl="1" indent="0" algn="just">
              <a:buNone/>
            </a:pPr>
            <a:endParaRPr lang="en-US"/>
          </a:p>
          <a:p>
            <a:pPr marL="0" indent="0" algn="just">
              <a:buNone/>
            </a:pPr>
            <a:endParaRPr lang="en-US" sz="2400"/>
          </a:p>
        </p:txBody>
      </p:sp>
      <p:pic>
        <p:nvPicPr>
          <p:cNvPr id="4" name="Picture 3" descr="A tornado with stars and stripes&#10;&#10;Description automatically generated">
            <a:extLst>
              <a:ext uri="{FF2B5EF4-FFF2-40B4-BE49-F238E27FC236}">
                <a16:creationId xmlns:a16="http://schemas.microsoft.com/office/drawing/2014/main" id="{48652F68-EC03-33A8-521B-19642152E96F}"/>
              </a:ext>
            </a:extLst>
          </p:cNvPr>
          <p:cNvPicPr>
            <a:picLocks noChangeAspect="1"/>
          </p:cNvPicPr>
          <p:nvPr/>
        </p:nvPicPr>
        <p:blipFill rotWithShape="1">
          <a:blip r:embed="rId3" cstate="print">
            <a:alphaModFix amt="35000"/>
            <a:extLst>
              <a:ext uri="{28A0092B-C50C-407E-A947-70E740481C1C}">
                <a14:useLocalDpi xmlns:a14="http://schemas.microsoft.com/office/drawing/2010/main" val="0"/>
              </a:ext>
            </a:extLst>
          </a:blip>
          <a:srcRect l="10000" t="6250" r="11666" b="7813"/>
          <a:stretch/>
        </p:blipFill>
        <p:spPr>
          <a:xfrm>
            <a:off x="8610600" y="2667000"/>
            <a:ext cx="3581400" cy="4191000"/>
          </a:xfrm>
          <a:prstGeom prst="rect">
            <a:avLst/>
          </a:prstGeom>
        </p:spPr>
      </p:pic>
    </p:spTree>
    <p:extLst>
      <p:ext uri="{BB962C8B-B14F-4D97-AF65-F5344CB8AC3E}">
        <p14:creationId xmlns:p14="http://schemas.microsoft.com/office/powerpoint/2010/main" val="106585704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Tornado in US 1950-2022</a:t>
            </a:r>
          </a:p>
        </p:txBody>
      </p:sp>
      <p:graphicFrame>
        <p:nvGraphicFramePr>
          <p:cNvPr id="7" name="Table 6">
            <a:extLst>
              <a:ext uri="{FF2B5EF4-FFF2-40B4-BE49-F238E27FC236}">
                <a16:creationId xmlns:a16="http://schemas.microsoft.com/office/drawing/2014/main" id="{6602C287-7CA3-A8CE-A96A-DEAF2841601E}"/>
              </a:ext>
            </a:extLst>
          </p:cNvPr>
          <p:cNvGraphicFramePr>
            <a:graphicFrameLocks noGrp="1"/>
          </p:cNvGraphicFramePr>
          <p:nvPr>
            <p:extLst>
              <p:ext uri="{D42A27DB-BD31-4B8C-83A1-F6EECF244321}">
                <p14:modId xmlns:p14="http://schemas.microsoft.com/office/powerpoint/2010/main" val="1795684574"/>
              </p:ext>
            </p:extLst>
          </p:nvPr>
        </p:nvGraphicFramePr>
        <p:xfrm>
          <a:off x="609600" y="1066800"/>
          <a:ext cx="10972799" cy="5471287"/>
        </p:xfrm>
        <a:graphic>
          <a:graphicData uri="http://schemas.openxmlformats.org/drawingml/2006/table">
            <a:tbl>
              <a:tblPr firstRow="1" firstCol="1" bandRow="1"/>
              <a:tblGrid>
                <a:gridCol w="598516">
                  <a:extLst>
                    <a:ext uri="{9D8B030D-6E8A-4147-A177-3AD203B41FA5}">
                      <a16:colId xmlns:a16="http://schemas.microsoft.com/office/drawing/2014/main" val="1352232663"/>
                    </a:ext>
                  </a:extLst>
                </a:gridCol>
                <a:gridCol w="2394065">
                  <a:extLst>
                    <a:ext uri="{9D8B030D-6E8A-4147-A177-3AD203B41FA5}">
                      <a16:colId xmlns:a16="http://schemas.microsoft.com/office/drawing/2014/main" val="162564370"/>
                    </a:ext>
                  </a:extLst>
                </a:gridCol>
                <a:gridCol w="7980218">
                  <a:extLst>
                    <a:ext uri="{9D8B030D-6E8A-4147-A177-3AD203B41FA5}">
                      <a16:colId xmlns:a16="http://schemas.microsoft.com/office/drawing/2014/main" val="3464671442"/>
                    </a:ext>
                  </a:extLst>
                </a:gridCol>
              </a:tblGrid>
              <a:tr h="332357">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STT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Tên trường dữ liệu</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Nội dung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40012396"/>
                  </a:ext>
                </a:extLst>
              </a:tr>
              <a:tr h="349199">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yr</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Năm có 4 chữ số</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8185091"/>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Tháng (1-12)</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702962"/>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3</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dy</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Ngày trong tháng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2904740"/>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4</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date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Ngày</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7103140"/>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5</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time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Giờ</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9443729"/>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6</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Mã tiểu bang </a:t>
                      </a:r>
                      <a:r>
                        <a:rPr lang="vi-VN" sz="1400">
                          <a:effectLst/>
                          <a:latin typeface="Segoe UI" panose="020B0502040204020203" pitchFamily="34" charset="0"/>
                          <a:ea typeface="Calibri" panose="020F0502020204030204" pitchFamily="34" charset="0"/>
                          <a:cs typeface="Segoe UI" panose="020B0502040204020203" pitchFamily="34" charset="0"/>
                        </a:rPr>
                        <a:t>nơi bắt nguồn cơn lốc xoáy; viết tắt 2 chữ số</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9138865"/>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7</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stf</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Mã tiểu bang theo số thứ tự</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2689065"/>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8</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mag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400">
                          <a:effectLst/>
                          <a:latin typeface="Segoe UI" panose="020B0502040204020203" pitchFamily="34" charset="0"/>
                          <a:ea typeface="Calibri" panose="020F0502020204030204" pitchFamily="34" charset="0"/>
                          <a:cs typeface="Segoe UI" panose="020B0502040204020203" pitchFamily="34" charset="0"/>
                        </a:rPr>
                        <a:t>xếp hạng mag là F trước 01/2007; là EF sau 01/2007 (-9 nếu xếp hạng không xác định) dựa vào </a:t>
                      </a:r>
                      <a:r>
                        <a:rPr lang="en-US" sz="1400">
                          <a:effectLst>
                            <a:outerShdw blurRad="38100" dist="38100" dir="2700000" algn="tl">
                              <a:srgbClr val="000000">
                                <a:alpha val="43137"/>
                              </a:srgbClr>
                            </a:outerShdw>
                          </a:effectLst>
                          <a:latin typeface="Segoe UI" panose="020B0502040204020203" pitchFamily="34" charset="0"/>
                          <a:cs typeface="Segoe UI" panose="020B0502040204020203" pitchFamily="34" charset="0"/>
                        </a:rPr>
                        <a:t>The Enhance Fujita Scale</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4987960"/>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9</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inj</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Số người bị thương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2922606"/>
                  </a:ext>
                </a:extLst>
              </a:tr>
              <a:tr h="332357">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10</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fat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Số người chết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6565033"/>
                  </a:ext>
                </a:extLst>
              </a:tr>
              <a:tr h="399701">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11</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loss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Số người mất tích</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1190395"/>
                  </a:ext>
                </a:extLst>
              </a:tr>
              <a:tr h="315014">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12</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slat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r>
                        <a:rPr lang="en-US" sz="1400">
                          <a:effectLst/>
                          <a:latin typeface="Segoe UI" panose="020B0502040204020203" pitchFamily="34" charset="0"/>
                          <a:ea typeface="Calibri" panose="020F0502020204030204" pitchFamily="34" charset="0"/>
                          <a:cs typeface="Segoe UI" panose="020B0502040204020203" pitchFamily="34" charset="0"/>
                        </a:rPr>
                        <a:t>Vĩ độ bắt đầu, tính bằng độ thập phân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837643"/>
                  </a:ext>
                </a:extLst>
              </a:tr>
              <a:tr h="315014">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13</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slon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Kinh độ bắt đầu theo độ thập phân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658708"/>
                  </a:ext>
                </a:extLst>
              </a:tr>
              <a:tr h="315014">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14</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elat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Vĩ độ kết thúc, theo độ thập phân (giá trị 0 nếu thiếu)</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5641351"/>
                  </a:ext>
                </a:extLst>
              </a:tr>
              <a:tr h="316486">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15</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elon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Kinh độ kết thúc theo độ thập phân (giá trị 0 nếu thiếu)</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02559"/>
                  </a:ext>
                </a:extLst>
              </a:tr>
            </a:tbl>
          </a:graphicData>
        </a:graphic>
      </p:graphicFrame>
    </p:spTree>
    <p:extLst>
      <p:ext uri="{BB962C8B-B14F-4D97-AF65-F5344CB8AC3E}">
        <p14:creationId xmlns:p14="http://schemas.microsoft.com/office/powerpoint/2010/main" val="3718921663"/>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Tornado in US 1950-2022</a:t>
            </a:r>
          </a:p>
        </p:txBody>
      </p:sp>
      <p:graphicFrame>
        <p:nvGraphicFramePr>
          <p:cNvPr id="7" name="Table 6">
            <a:extLst>
              <a:ext uri="{FF2B5EF4-FFF2-40B4-BE49-F238E27FC236}">
                <a16:creationId xmlns:a16="http://schemas.microsoft.com/office/drawing/2014/main" id="{6602C287-7CA3-A8CE-A96A-DEAF2841601E}"/>
              </a:ext>
            </a:extLst>
          </p:cNvPr>
          <p:cNvGraphicFramePr>
            <a:graphicFrameLocks noGrp="1"/>
          </p:cNvGraphicFramePr>
          <p:nvPr>
            <p:extLst>
              <p:ext uri="{D42A27DB-BD31-4B8C-83A1-F6EECF244321}">
                <p14:modId xmlns:p14="http://schemas.microsoft.com/office/powerpoint/2010/main" val="3694386375"/>
              </p:ext>
            </p:extLst>
          </p:nvPr>
        </p:nvGraphicFramePr>
        <p:xfrm>
          <a:off x="609600" y="1066800"/>
          <a:ext cx="10820400" cy="3713030"/>
        </p:xfrm>
        <a:graphic>
          <a:graphicData uri="http://schemas.openxmlformats.org/drawingml/2006/table">
            <a:tbl>
              <a:tblPr firstRow="1" firstCol="1" bandRow="1"/>
              <a:tblGrid>
                <a:gridCol w="590203">
                  <a:extLst>
                    <a:ext uri="{9D8B030D-6E8A-4147-A177-3AD203B41FA5}">
                      <a16:colId xmlns:a16="http://schemas.microsoft.com/office/drawing/2014/main" val="1352232663"/>
                    </a:ext>
                  </a:extLst>
                </a:gridCol>
                <a:gridCol w="2360815">
                  <a:extLst>
                    <a:ext uri="{9D8B030D-6E8A-4147-A177-3AD203B41FA5}">
                      <a16:colId xmlns:a16="http://schemas.microsoft.com/office/drawing/2014/main" val="162564370"/>
                    </a:ext>
                  </a:extLst>
                </a:gridCol>
                <a:gridCol w="7869382">
                  <a:extLst>
                    <a:ext uri="{9D8B030D-6E8A-4147-A177-3AD203B41FA5}">
                      <a16:colId xmlns:a16="http://schemas.microsoft.com/office/drawing/2014/main" val="3464671442"/>
                    </a:ext>
                  </a:extLst>
                </a:gridCol>
              </a:tblGrid>
              <a:tr h="347157">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STT</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Tên trường dữ liệu</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Nội dung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940012396"/>
                  </a:ext>
                </a:extLst>
              </a:tr>
              <a:tr h="354193">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16</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len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vi-VN" sz="1400">
                          <a:effectLst/>
                          <a:latin typeface="Segoe UI" panose="020B0502040204020203" pitchFamily="34" charset="0"/>
                          <a:ea typeface="Calibri" panose="020F0502020204030204" pitchFamily="34" charset="0"/>
                          <a:cs typeface="Segoe UI" panose="020B0502040204020203" pitchFamily="34" charset="0"/>
                        </a:rPr>
                        <a:t>Chiều dài đường </a:t>
                      </a:r>
                      <a:r>
                        <a:rPr lang="en-US" sz="1400">
                          <a:effectLst/>
                          <a:latin typeface="Segoe UI" panose="020B0502040204020203" pitchFamily="34" charset="0"/>
                          <a:ea typeface="Calibri" panose="020F0502020204030204" pitchFamily="34" charset="0"/>
                          <a:cs typeface="Segoe UI" panose="020B0502040204020203" pitchFamily="34" charset="0"/>
                        </a:rPr>
                        <a:t>đi của lốc xoáy</a:t>
                      </a:r>
                      <a:r>
                        <a:rPr lang="vi-VN" sz="1400">
                          <a:effectLst/>
                          <a:latin typeface="Segoe UI" panose="020B0502040204020203" pitchFamily="34" charset="0"/>
                          <a:ea typeface="Calibri" panose="020F0502020204030204" pitchFamily="34" charset="0"/>
                          <a:cs typeface="Segoe UI" panose="020B0502040204020203" pitchFamily="34" charset="0"/>
                        </a:rPr>
                        <a:t> tính bằng dặm</a:t>
                      </a:r>
                      <a:endParaRPr lang="en-US" sz="1400">
                        <a:effectLst/>
                        <a:latin typeface="Segoe UI" panose="020B0502040204020203" pitchFamily="34" charset="0"/>
                        <a:ea typeface="Calibri" panose="020F0502020204030204" pitchFamily="34" charset="0"/>
                        <a:cs typeface="Segoe UI" panose="020B0502040204020203" pitchFamily="34" charset="0"/>
                      </a:endParaRP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8737378"/>
                  </a:ext>
                </a:extLst>
              </a:tr>
              <a:tr h="354193">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17</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wid</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Chiều rộng của lốc xoáy tính bằng yard</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2193674"/>
                  </a:ext>
                </a:extLst>
              </a:tr>
              <a:tr h="354193">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18</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ns</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l">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Không dùng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9526178"/>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19</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sn</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Segoe UI" panose="020B0502040204020203" pitchFamily="34" charset="0"/>
                          <a:ea typeface="Calibri" panose="020F0502020204030204" pitchFamily="34" charset="0"/>
                          <a:cs typeface="Segoe UI" panose="020B0502040204020203" pitchFamily="34" charset="0"/>
                        </a:rPr>
                        <a:t>Không dùng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6915221"/>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20</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sg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Segoe UI" panose="020B0502040204020203" pitchFamily="34" charset="0"/>
                          <a:ea typeface="Calibri" panose="020F0502020204030204" pitchFamily="34" charset="0"/>
                          <a:cs typeface="Segoe UI" panose="020B0502040204020203" pitchFamily="34" charset="0"/>
                        </a:rPr>
                        <a:t>Không dùng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6175306"/>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21</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f1</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Segoe UI" panose="020B0502040204020203" pitchFamily="34" charset="0"/>
                          <a:ea typeface="Calibri" panose="020F0502020204030204" pitchFamily="34" charset="0"/>
                          <a:cs typeface="Segoe UI" panose="020B0502040204020203" pitchFamily="34" charset="0"/>
                        </a:rPr>
                        <a:t>Không dùng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3483427"/>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22</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f2</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Segoe UI" panose="020B0502040204020203" pitchFamily="34" charset="0"/>
                          <a:ea typeface="Calibri" panose="020F0502020204030204" pitchFamily="34" charset="0"/>
                          <a:cs typeface="Segoe UI" panose="020B0502040204020203" pitchFamily="34" charset="0"/>
                        </a:rPr>
                        <a:t>Không dùng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2065040"/>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23</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f3</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Segoe UI" panose="020B0502040204020203" pitchFamily="34" charset="0"/>
                          <a:ea typeface="Calibri" panose="020F0502020204030204" pitchFamily="34" charset="0"/>
                          <a:cs typeface="Segoe UI" panose="020B0502040204020203" pitchFamily="34" charset="0"/>
                        </a:rPr>
                        <a:t>Không dùng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96645144"/>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24</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f4</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Segoe UI" panose="020B0502040204020203" pitchFamily="34" charset="0"/>
                          <a:ea typeface="Calibri" panose="020F0502020204030204" pitchFamily="34" charset="0"/>
                          <a:cs typeface="Segoe UI" panose="020B0502040204020203" pitchFamily="34" charset="0"/>
                        </a:rPr>
                        <a:t>Không dùng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867278"/>
                  </a:ext>
                </a:extLst>
              </a:tr>
              <a:tr h="329042">
                <a:tc>
                  <a:txBody>
                    <a:bodyPr/>
                    <a:lstStyle/>
                    <a:p>
                      <a:pPr marL="0" marR="0" algn="ctr">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25</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15000"/>
                        </a:lnSpc>
                        <a:spcBef>
                          <a:spcPts val="0"/>
                        </a:spcBef>
                        <a:spcAft>
                          <a:spcPts val="0"/>
                        </a:spcAft>
                      </a:pPr>
                      <a:r>
                        <a:rPr lang="en-US" sz="1400">
                          <a:effectLst/>
                          <a:latin typeface="Segoe UI" panose="020B0502040204020203" pitchFamily="34" charset="0"/>
                          <a:ea typeface="Calibri" panose="020F0502020204030204" pitchFamily="34" charset="0"/>
                          <a:cs typeface="Segoe UI" panose="020B0502040204020203" pitchFamily="34" charset="0"/>
                        </a:rPr>
                        <a:t>fc</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a:effectLst/>
                          <a:latin typeface="Segoe UI" panose="020B0502040204020203" pitchFamily="34" charset="0"/>
                          <a:ea typeface="Calibri" panose="020F0502020204030204" pitchFamily="34" charset="0"/>
                          <a:cs typeface="Segoe UI" panose="020B0502040204020203" pitchFamily="34" charset="0"/>
                        </a:rPr>
                        <a:t>Không dùng</a:t>
                      </a:r>
                    </a:p>
                  </a:txBody>
                  <a:tcPr marL="28338" marR="28338"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1296797"/>
                  </a:ext>
                </a:extLst>
              </a:tr>
            </a:tbl>
          </a:graphicData>
        </a:graphic>
      </p:graphicFrame>
    </p:spTree>
    <p:extLst>
      <p:ext uri="{BB962C8B-B14F-4D97-AF65-F5344CB8AC3E}">
        <p14:creationId xmlns:p14="http://schemas.microsoft.com/office/powerpoint/2010/main" val="90703238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42534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#2</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8044555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#2</a:t>
            </a:r>
          </a:p>
        </p:txBody>
      </p:sp>
      <p:sp>
        <p:nvSpPr>
          <p:cNvPr id="3" name="Content Placeholder 2"/>
          <p:cNvSpPr>
            <a:spLocks noGrp="1"/>
          </p:cNvSpPr>
          <p:nvPr>
            <p:ph idx="1"/>
          </p:nvPr>
        </p:nvSpPr>
        <p:spPr/>
        <p:txBody>
          <a:bodyPr/>
          <a:lstStyle/>
          <a:p>
            <a:r>
              <a:rPr lang="en-US"/>
              <a:t>Nội dung</a:t>
            </a:r>
          </a:p>
          <a:p>
            <a:pPr lvl="1"/>
            <a:r>
              <a:rPr lang="en-US"/>
              <a:t>Dựa vào bộ dữ liệu và đề tài nhóm đã đăng kí.</a:t>
            </a:r>
          </a:p>
          <a:p>
            <a:pPr lvl="1"/>
            <a:r>
              <a:rPr lang="en-US"/>
              <a:t>Xây dựng câu chuyện dữ liệu bằng cách trả lời các câu hỏi. (Data Storytelling)</a:t>
            </a:r>
          </a:p>
          <a:p>
            <a:pPr lvl="1"/>
            <a:r>
              <a:rPr lang="en-US"/>
              <a:t>Cập nhật project document.</a:t>
            </a:r>
          </a:p>
        </p:txBody>
      </p:sp>
    </p:spTree>
    <p:extLst>
      <p:ext uri="{BB962C8B-B14F-4D97-AF65-F5344CB8AC3E}">
        <p14:creationId xmlns:p14="http://schemas.microsoft.com/office/powerpoint/2010/main" val="297507002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42534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#3</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5176947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Giới</a:t>
            </a:r>
            <a:r>
              <a:rPr lang="en-US"/>
              <a:t> </a:t>
            </a:r>
            <a:r>
              <a:rPr lang="en-US" err="1"/>
              <a:t>thiệu</a:t>
            </a:r>
            <a:r>
              <a:rPr lang="en-US"/>
              <a:t> </a:t>
            </a:r>
            <a:r>
              <a:rPr lang="en-US" err="1"/>
              <a:t>môn</a:t>
            </a:r>
            <a:r>
              <a:rPr lang="en-US"/>
              <a:t> học  #2</a:t>
            </a:r>
          </a:p>
        </p:txBody>
      </p:sp>
      <p:sp>
        <p:nvSpPr>
          <p:cNvPr id="3" name="Content Placeholder 2"/>
          <p:cNvSpPr>
            <a:spLocks noGrp="1"/>
          </p:cNvSpPr>
          <p:nvPr>
            <p:ph idx="1"/>
          </p:nvPr>
        </p:nvSpPr>
        <p:spPr>
          <a:xfrm>
            <a:off x="609600" y="1066800"/>
            <a:ext cx="8458200" cy="5257800"/>
          </a:xfrm>
        </p:spPr>
        <p:txBody>
          <a:bodyPr>
            <a:noAutofit/>
          </a:bodyPr>
          <a:lstStyle/>
          <a:p>
            <a:pPr algn="just">
              <a:buFont typeface="Wingdings" pitchFamily="2" charset="2"/>
              <a:buChar char="&amp;"/>
            </a:pPr>
            <a:r>
              <a:rPr lang="en-US" sz="2400" b="1"/>
              <a:t>Sản </a:t>
            </a:r>
            <a:r>
              <a:rPr lang="en-US" sz="2400" b="1" err="1"/>
              <a:t>phẩm</a:t>
            </a:r>
            <a:r>
              <a:rPr lang="en-US" sz="2400" b="1"/>
              <a:t> </a:t>
            </a:r>
            <a:r>
              <a:rPr lang="en-US" sz="2400" b="1" err="1"/>
              <a:t>mục</a:t>
            </a:r>
            <a:r>
              <a:rPr lang="en-US" sz="2400" b="1"/>
              <a:t> </a:t>
            </a:r>
            <a:r>
              <a:rPr lang="en-US" sz="2400" b="1" err="1"/>
              <a:t>tiêu</a:t>
            </a:r>
            <a:r>
              <a:rPr lang="en-US" sz="2400" b="1"/>
              <a:t> </a:t>
            </a:r>
            <a:r>
              <a:rPr lang="en-US" sz="2400" err="1"/>
              <a:t>là</a:t>
            </a:r>
            <a:r>
              <a:rPr lang="en-US" sz="2400"/>
              <a:t> </a:t>
            </a:r>
            <a:r>
              <a:rPr lang="en-US" sz="2400" err="1"/>
              <a:t>mẫu</a:t>
            </a:r>
            <a:r>
              <a:rPr lang="en-US" sz="2400"/>
              <a:t> </a:t>
            </a:r>
            <a:r>
              <a:rPr lang="en-US" sz="2400" err="1"/>
              <a:t>báo</a:t>
            </a:r>
            <a:r>
              <a:rPr lang="en-US" sz="2400"/>
              <a:t> cáo </a:t>
            </a:r>
            <a:r>
              <a:rPr lang="en-US" sz="2400" err="1"/>
              <a:t>để</a:t>
            </a:r>
            <a:r>
              <a:rPr lang="en-US" sz="2400"/>
              <a:t> </a:t>
            </a:r>
            <a:r>
              <a:rPr lang="en-US" sz="2400" err="1"/>
              <a:t>sinh</a:t>
            </a:r>
            <a:r>
              <a:rPr lang="en-US" sz="2400"/>
              <a:t> </a:t>
            </a:r>
            <a:r>
              <a:rPr lang="en-US" sz="2400" err="1"/>
              <a:t>viên</a:t>
            </a:r>
            <a:r>
              <a:rPr lang="en-US" sz="2400"/>
              <a:t> </a:t>
            </a:r>
            <a:r>
              <a:rPr lang="en-US" sz="2400" err="1"/>
              <a:t>hướng</a:t>
            </a:r>
            <a:r>
              <a:rPr lang="en-US" sz="2400"/>
              <a:t> tới</a:t>
            </a:r>
          </a:p>
          <a:p>
            <a:pPr lvl="1" algn="just"/>
            <a:r>
              <a:rPr lang="vi-VN"/>
              <a:t>Không như môn học Dự án mẫu, </a:t>
            </a:r>
            <a:r>
              <a:rPr lang="vi-VN" i="1">
                <a:effectLst>
                  <a:outerShdw blurRad="38100" dist="38100" dir="2700000" algn="tl">
                    <a:srgbClr val="000000">
                      <a:alpha val="43137"/>
                    </a:srgbClr>
                  </a:outerShdw>
                </a:effectLst>
              </a:rPr>
              <a:t>sinh viên </a:t>
            </a:r>
            <a:r>
              <a:rPr lang="vi-VN"/>
              <a:t>bắt buộc chủ động thực hiện tất cả các </a:t>
            </a:r>
            <a:r>
              <a:rPr lang="en-US"/>
              <a:t>bước.</a:t>
            </a:r>
          </a:p>
          <a:p>
            <a:pPr lvl="1" algn="just"/>
            <a:r>
              <a:rPr lang="vi-VN"/>
              <a:t>Dựa trên các </a:t>
            </a:r>
            <a:r>
              <a:rPr lang="vi-VN" i="1">
                <a:effectLst>
                  <a:outerShdw blurRad="38100" dist="38100" dir="2700000" algn="tl">
                    <a:srgbClr val="000000">
                      <a:alpha val="43137"/>
                    </a:srgbClr>
                  </a:outerShdw>
                </a:effectLst>
              </a:rPr>
              <a:t>bộ dữ liệu (dataset) </a:t>
            </a:r>
            <a:r>
              <a:rPr lang="vi-VN"/>
              <a:t>được cung cấp sẵn, </a:t>
            </a:r>
            <a:r>
              <a:rPr lang="vi-VN" i="1">
                <a:effectLst>
                  <a:outerShdw blurRad="38100" dist="38100" dir="2700000" algn="tl">
                    <a:srgbClr val="000000">
                      <a:alpha val="43137"/>
                    </a:srgbClr>
                  </a:outerShdw>
                </a:effectLst>
              </a:rPr>
              <a:t>sinh viên </a:t>
            </a:r>
            <a:r>
              <a:rPr lang="vi-VN"/>
              <a:t>tự chọn với quy mô vừa sức thực hiện trong 1 block của học kỳ</a:t>
            </a:r>
            <a:r>
              <a:rPr lang="en-US"/>
              <a:t>.</a:t>
            </a:r>
          </a:p>
          <a:p>
            <a:pPr lvl="1" algn="just"/>
            <a:r>
              <a:rPr lang="en-US" i="1">
                <a:effectLst>
                  <a:outerShdw blurRad="38100" dist="38100" dir="2700000" algn="tl">
                    <a:srgbClr val="000000">
                      <a:alpha val="43137"/>
                    </a:srgbClr>
                  </a:outerShdw>
                </a:effectLst>
              </a:rPr>
              <a:t>S</a:t>
            </a:r>
            <a:r>
              <a:rPr lang="vi-VN" i="1">
                <a:effectLst>
                  <a:outerShdw blurRad="38100" dist="38100" dir="2700000" algn="tl">
                    <a:srgbClr val="000000">
                      <a:alpha val="43137"/>
                    </a:srgbClr>
                  </a:outerShdw>
                </a:effectLst>
              </a:rPr>
              <a:t>inh viên </a:t>
            </a:r>
            <a:r>
              <a:rPr lang="vi-VN"/>
              <a:t>tiến hành </a:t>
            </a:r>
            <a:r>
              <a:rPr lang="vi-VN" i="1">
                <a:effectLst>
                  <a:outerShdw blurRad="38100" dist="38100" dir="2700000" algn="tl">
                    <a:srgbClr val="000000">
                      <a:alpha val="43137"/>
                    </a:srgbClr>
                  </a:outerShdw>
                </a:effectLst>
              </a:rPr>
              <a:t>xử lý dữ liệu</a:t>
            </a:r>
            <a:r>
              <a:rPr lang="vi-VN"/>
              <a:t>, sau đó tạo báo cáo report </a:t>
            </a:r>
            <a:r>
              <a:rPr lang="vi-VN" i="1">
                <a:effectLst>
                  <a:outerShdw blurRad="38100" dist="38100" dir="2700000" algn="tl">
                    <a:srgbClr val="000000">
                      <a:alpha val="43137"/>
                    </a:srgbClr>
                  </a:outerShdw>
                </a:effectLst>
              </a:rPr>
              <a:t>diễn giải</a:t>
            </a:r>
            <a:r>
              <a:rPr lang="vi-VN"/>
              <a:t> và </a:t>
            </a:r>
            <a:r>
              <a:rPr lang="vi-VN" i="1">
                <a:effectLst>
                  <a:outerShdw blurRad="38100" dist="38100" dir="2700000" algn="tl">
                    <a:srgbClr val="000000">
                      <a:alpha val="43137"/>
                    </a:srgbClr>
                  </a:outerShdw>
                </a:effectLst>
              </a:rPr>
              <a:t>truyền đạt </a:t>
            </a:r>
            <a:r>
              <a:rPr lang="vi-VN"/>
              <a:t>thông tin có trong bộ dữ liệu này, giúp người nghe hiểu được vấn đề nhanh và chính xác</a:t>
            </a:r>
            <a:r>
              <a:rPr lang="en-US"/>
              <a:t>.</a:t>
            </a:r>
          </a:p>
          <a:p>
            <a:pPr lvl="1" algn="just"/>
            <a:r>
              <a:rPr lang="en-US" i="1">
                <a:effectLst>
                  <a:outerShdw blurRad="38100" dist="38100" dir="2700000" algn="tl">
                    <a:srgbClr val="000000">
                      <a:alpha val="43137"/>
                    </a:srgbClr>
                  </a:outerShdw>
                </a:effectLst>
              </a:rPr>
              <a:t>Giảng viên </a:t>
            </a:r>
            <a:r>
              <a:rPr lang="en-US"/>
              <a:t>sẽ hướng dẫn để sinh viên hoàn thành một báo cáo hoàn chỉnh.</a:t>
            </a:r>
            <a:r>
              <a:rPr lang="vi-VN"/>
              <a:t> </a:t>
            </a:r>
            <a:endParaRPr lang="en-US"/>
          </a:p>
        </p:txBody>
      </p:sp>
      <p:pic>
        <p:nvPicPr>
          <p:cNvPr id="4" name="Picture 2" descr="D:\Pictures\PNG\present.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flipH="1">
            <a:off x="9448800" y="1371600"/>
            <a:ext cx="2313580" cy="5356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76261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#3</a:t>
            </a:r>
          </a:p>
        </p:txBody>
      </p:sp>
      <p:sp>
        <p:nvSpPr>
          <p:cNvPr id="3" name="Content Placeholder 2"/>
          <p:cNvSpPr>
            <a:spLocks noGrp="1"/>
          </p:cNvSpPr>
          <p:nvPr>
            <p:ph idx="1"/>
          </p:nvPr>
        </p:nvSpPr>
        <p:spPr/>
        <p:txBody>
          <a:bodyPr/>
          <a:lstStyle/>
          <a:p>
            <a:r>
              <a:rPr lang="en-US"/>
              <a:t>Nội dung</a:t>
            </a:r>
          </a:p>
          <a:p>
            <a:pPr lvl="1"/>
            <a:r>
              <a:rPr lang="en-US"/>
              <a:t>Nhóm trình bày ngắn gọn Câu Chuyện Dữ Liệu của đề tài. (bằng PowerPoint)</a:t>
            </a:r>
          </a:p>
          <a:p>
            <a:pPr lvl="1"/>
            <a:r>
              <a:rPr lang="en-US"/>
              <a:t>Giảng viên góp ý.</a:t>
            </a:r>
          </a:p>
          <a:p>
            <a:pPr lvl="1"/>
            <a:r>
              <a:rPr lang="en-US"/>
              <a:t>Sinh viên hoàn chỉnh document.</a:t>
            </a:r>
          </a:p>
        </p:txBody>
      </p:sp>
    </p:spTree>
    <p:extLst>
      <p:ext uri="{BB962C8B-B14F-4D97-AF65-F5344CB8AC3E}">
        <p14:creationId xmlns:p14="http://schemas.microsoft.com/office/powerpoint/2010/main" val="352359475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42534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#4</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1210177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#4</a:t>
            </a:r>
          </a:p>
        </p:txBody>
      </p:sp>
      <p:sp>
        <p:nvSpPr>
          <p:cNvPr id="3" name="Content Placeholder 2"/>
          <p:cNvSpPr>
            <a:spLocks noGrp="1"/>
          </p:cNvSpPr>
          <p:nvPr>
            <p:ph idx="1"/>
          </p:nvPr>
        </p:nvSpPr>
        <p:spPr/>
        <p:txBody>
          <a:bodyPr/>
          <a:lstStyle/>
          <a:p>
            <a:r>
              <a:rPr lang="en-US"/>
              <a:t>Nội dung</a:t>
            </a:r>
          </a:p>
          <a:p>
            <a:pPr lvl="1"/>
            <a:r>
              <a:rPr lang="vi-VN"/>
              <a:t>Hướng dẫn cài đặt công cụ thực hiện dự án.</a:t>
            </a:r>
          </a:p>
          <a:p>
            <a:pPr lvl="1"/>
            <a:r>
              <a:rPr lang="vi-VN"/>
              <a:t>Chuẩn bị dữ liệu</a:t>
            </a:r>
          </a:p>
          <a:p>
            <a:pPr lvl="1"/>
            <a:r>
              <a:rPr lang="vi-VN"/>
              <a:t>Làm sạch dữ liệu (Data Cleaning)</a:t>
            </a:r>
            <a:endParaRPr lang="en-US"/>
          </a:p>
        </p:txBody>
      </p:sp>
    </p:spTree>
    <p:extLst>
      <p:ext uri="{BB962C8B-B14F-4D97-AF65-F5344CB8AC3E}">
        <p14:creationId xmlns:p14="http://schemas.microsoft.com/office/powerpoint/2010/main" val="347153309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42534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#5</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41285027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#5</a:t>
            </a:r>
          </a:p>
        </p:txBody>
      </p:sp>
      <p:sp>
        <p:nvSpPr>
          <p:cNvPr id="3" name="Content Placeholder 2"/>
          <p:cNvSpPr>
            <a:spLocks noGrp="1"/>
          </p:cNvSpPr>
          <p:nvPr>
            <p:ph idx="1"/>
          </p:nvPr>
        </p:nvSpPr>
        <p:spPr/>
        <p:txBody>
          <a:bodyPr/>
          <a:lstStyle/>
          <a:p>
            <a:r>
              <a:rPr lang="en-US"/>
              <a:t>Nội dung</a:t>
            </a:r>
          </a:p>
          <a:p>
            <a:pPr lvl="1"/>
            <a:r>
              <a:rPr lang="en-US"/>
              <a:t>Chuyển đổi dữ liệu (Data Transformation)</a:t>
            </a:r>
          </a:p>
          <a:p>
            <a:pPr lvl="1"/>
            <a:r>
              <a:rPr lang="en-US"/>
              <a:t>Thêm phần chuyển đổi dữ liệu vào project document.</a:t>
            </a:r>
          </a:p>
        </p:txBody>
      </p:sp>
    </p:spTree>
    <p:extLst>
      <p:ext uri="{BB962C8B-B14F-4D97-AF65-F5344CB8AC3E}">
        <p14:creationId xmlns:p14="http://schemas.microsoft.com/office/powerpoint/2010/main" val="212690744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42534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#6</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687663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#6</a:t>
            </a:r>
          </a:p>
        </p:txBody>
      </p:sp>
      <p:sp>
        <p:nvSpPr>
          <p:cNvPr id="3" name="Content Placeholder 2"/>
          <p:cNvSpPr>
            <a:spLocks noGrp="1"/>
          </p:cNvSpPr>
          <p:nvPr>
            <p:ph idx="1"/>
          </p:nvPr>
        </p:nvSpPr>
        <p:spPr/>
        <p:txBody>
          <a:bodyPr/>
          <a:lstStyle/>
          <a:p>
            <a:r>
              <a:rPr lang="en-US"/>
              <a:t>Nội dung</a:t>
            </a:r>
          </a:p>
          <a:p>
            <a:pPr lvl="1"/>
            <a:r>
              <a:rPr lang="en-US"/>
              <a:t>Nhóm trình bày ngắn gọn phần chuyển đổi dữ liệu. (bằng PowerPoint)</a:t>
            </a:r>
          </a:p>
          <a:p>
            <a:pPr lvl="1"/>
            <a:r>
              <a:rPr lang="en-US"/>
              <a:t>Nộp giai đoạn 1</a:t>
            </a:r>
          </a:p>
          <a:p>
            <a:pPr lvl="1"/>
            <a:r>
              <a:rPr lang="en-US"/>
              <a:t>File backup database Staging qua các giai đoạn xử lý.</a:t>
            </a:r>
          </a:p>
          <a:p>
            <a:pPr lvl="1"/>
            <a:r>
              <a:rPr lang="en-US"/>
              <a:t>File Powerpoint trình bày tới thời điểm này.</a:t>
            </a:r>
          </a:p>
          <a:p>
            <a:pPr lvl="1"/>
            <a:r>
              <a:rPr lang="en-US"/>
              <a:t>File Project Document cập nhật tới thời điểm này. </a:t>
            </a:r>
          </a:p>
        </p:txBody>
      </p:sp>
    </p:spTree>
    <p:extLst>
      <p:ext uri="{BB962C8B-B14F-4D97-AF65-F5344CB8AC3E}">
        <p14:creationId xmlns:p14="http://schemas.microsoft.com/office/powerpoint/2010/main" val="198470200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42534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#7</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3176190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#7</a:t>
            </a:r>
          </a:p>
        </p:txBody>
      </p:sp>
      <p:sp>
        <p:nvSpPr>
          <p:cNvPr id="3" name="Content Placeholder 2"/>
          <p:cNvSpPr>
            <a:spLocks noGrp="1"/>
          </p:cNvSpPr>
          <p:nvPr>
            <p:ph idx="1"/>
          </p:nvPr>
        </p:nvSpPr>
        <p:spPr/>
        <p:txBody>
          <a:bodyPr/>
          <a:lstStyle/>
          <a:p>
            <a:r>
              <a:rPr lang="en-US"/>
              <a:t>Nội dung</a:t>
            </a:r>
          </a:p>
          <a:p>
            <a:pPr lvl="1"/>
            <a:r>
              <a:rPr lang="en-US"/>
              <a:t>Sử dụng Power Query để chuẩn hóa dữ liệu.</a:t>
            </a:r>
          </a:p>
          <a:p>
            <a:pPr lvl="1"/>
            <a:r>
              <a:rPr lang="en-US"/>
              <a:t>Dùng Power BI Mô hình hóa dữ liệu theo hình SAO (Data Modeling)</a:t>
            </a:r>
          </a:p>
        </p:txBody>
      </p:sp>
    </p:spTree>
    <p:extLst>
      <p:ext uri="{BB962C8B-B14F-4D97-AF65-F5344CB8AC3E}">
        <p14:creationId xmlns:p14="http://schemas.microsoft.com/office/powerpoint/2010/main" val="135892478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42534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#8</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2614924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Pictures\PNG\present.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flipH="1">
            <a:off x="9525000" y="1295400"/>
            <a:ext cx="2313580" cy="5356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err="1"/>
              <a:t>Mục</a:t>
            </a:r>
            <a:r>
              <a:rPr lang="en-US"/>
              <a:t> </a:t>
            </a:r>
            <a:r>
              <a:rPr lang="en-US" err="1"/>
              <a:t>tiêu</a:t>
            </a:r>
            <a:endParaRPr lang="en-US"/>
          </a:p>
        </p:txBody>
      </p:sp>
      <p:sp>
        <p:nvSpPr>
          <p:cNvPr id="3" name="Content Placeholder 2"/>
          <p:cNvSpPr>
            <a:spLocks noGrp="1"/>
          </p:cNvSpPr>
          <p:nvPr>
            <p:ph idx="1"/>
          </p:nvPr>
        </p:nvSpPr>
        <p:spPr>
          <a:xfrm>
            <a:off x="609599" y="1066799"/>
            <a:ext cx="8610601" cy="5356861"/>
          </a:xfrm>
        </p:spPr>
        <p:txBody>
          <a:bodyPr>
            <a:normAutofit/>
          </a:bodyPr>
          <a:lstStyle/>
          <a:p>
            <a:pPr algn="just">
              <a:buFont typeface="Wingdings" pitchFamily="2" charset="2"/>
              <a:buChar char="¤"/>
            </a:pPr>
            <a:r>
              <a:rPr lang="en-US" sz="2400" err="1"/>
              <a:t>Kết</a:t>
            </a:r>
            <a:r>
              <a:rPr lang="en-US" sz="2400"/>
              <a:t> </a:t>
            </a:r>
            <a:r>
              <a:rPr lang="en-US" sz="2400" err="1"/>
              <a:t>thúc</a:t>
            </a:r>
            <a:r>
              <a:rPr lang="en-US" sz="2400"/>
              <a:t> </a:t>
            </a:r>
            <a:r>
              <a:rPr lang="en-US" sz="2400" err="1"/>
              <a:t>môn</a:t>
            </a:r>
            <a:r>
              <a:rPr lang="en-US" sz="2400"/>
              <a:t> </a:t>
            </a:r>
            <a:r>
              <a:rPr lang="en-US" sz="2400" err="1"/>
              <a:t>học</a:t>
            </a:r>
            <a:r>
              <a:rPr lang="en-US" sz="2400"/>
              <a:t> </a:t>
            </a:r>
            <a:r>
              <a:rPr lang="en-US" sz="2400" err="1"/>
              <a:t>này</a:t>
            </a:r>
            <a:r>
              <a:rPr lang="en-US" sz="2400"/>
              <a:t>, </a:t>
            </a:r>
            <a:r>
              <a:rPr lang="en-US" sz="2400" err="1"/>
              <a:t>bạn</a:t>
            </a:r>
            <a:r>
              <a:rPr lang="en-US" sz="2400"/>
              <a:t> </a:t>
            </a:r>
            <a:r>
              <a:rPr lang="en-US" sz="2400" err="1"/>
              <a:t>có</a:t>
            </a:r>
            <a:r>
              <a:rPr lang="en-US" sz="2400"/>
              <a:t> </a:t>
            </a:r>
            <a:r>
              <a:rPr lang="en-US" sz="2400" err="1"/>
              <a:t>khả</a:t>
            </a:r>
            <a:r>
              <a:rPr lang="en-US" sz="2400"/>
              <a:t> </a:t>
            </a:r>
            <a:r>
              <a:rPr lang="en-US" sz="2400" err="1"/>
              <a:t>năng</a:t>
            </a:r>
            <a:endParaRPr lang="en-US" sz="2400"/>
          </a:p>
          <a:p>
            <a:pPr lvl="1" algn="just">
              <a:buFont typeface="Wingdings" pitchFamily="2" charset="2"/>
              <a:buChar char="¤"/>
            </a:pPr>
            <a:r>
              <a:rPr lang="en-US" err="1"/>
              <a:t>Vận</a:t>
            </a:r>
            <a:r>
              <a:rPr lang="en-US"/>
              <a:t> </a:t>
            </a:r>
            <a:r>
              <a:rPr lang="en-US" err="1"/>
              <a:t>dụng</a:t>
            </a:r>
            <a:r>
              <a:rPr lang="en-US"/>
              <a:t> </a:t>
            </a:r>
            <a:r>
              <a:rPr lang="en-US" err="1"/>
              <a:t>kiến</a:t>
            </a:r>
            <a:r>
              <a:rPr lang="en-US"/>
              <a:t> </a:t>
            </a:r>
            <a:r>
              <a:rPr lang="en-US" err="1"/>
              <a:t>thức</a:t>
            </a:r>
            <a:r>
              <a:rPr lang="en-US"/>
              <a:t> </a:t>
            </a:r>
            <a:r>
              <a:rPr lang="en-US" i="1" err="1">
                <a:effectLst>
                  <a:outerShdw blurRad="38100" dist="38100" dir="2700000" algn="tl">
                    <a:srgbClr val="000000">
                      <a:alpha val="43137"/>
                    </a:srgbClr>
                  </a:outerShdw>
                </a:effectLst>
              </a:rPr>
              <a:t>phân</a:t>
            </a:r>
            <a:r>
              <a:rPr lang="en-US" i="1">
                <a:effectLst>
                  <a:outerShdw blurRad="38100" dist="38100" dir="2700000" algn="tl">
                    <a:srgbClr val="000000">
                      <a:alpha val="43137"/>
                    </a:srgbClr>
                  </a:outerShdw>
                </a:effectLst>
              </a:rPr>
              <a:t> </a:t>
            </a:r>
            <a:r>
              <a:rPr lang="en-US" i="1" err="1">
                <a:effectLst>
                  <a:outerShdw blurRad="38100" dist="38100" dir="2700000" algn="tl">
                    <a:srgbClr val="000000">
                      <a:alpha val="43137"/>
                    </a:srgbClr>
                  </a:outerShdw>
                </a:effectLst>
              </a:rPr>
              <a:t>tích</a:t>
            </a:r>
            <a:r>
              <a:rPr lang="en-US" i="1">
                <a:effectLst>
                  <a:outerShdw blurRad="38100" dist="38100" dir="2700000" algn="tl">
                    <a:srgbClr val="000000">
                      <a:alpha val="43137"/>
                    </a:srgbClr>
                  </a:outerShdw>
                </a:effectLst>
              </a:rPr>
              <a:t> </a:t>
            </a:r>
            <a:r>
              <a:rPr lang="en-US" err="1"/>
              <a:t>và</a:t>
            </a:r>
            <a:r>
              <a:rPr lang="en-US"/>
              <a:t> </a:t>
            </a:r>
            <a:r>
              <a:rPr lang="en-US" i="1" err="1">
                <a:effectLst>
                  <a:outerShdw blurRad="38100" dist="38100" dir="2700000" algn="tl">
                    <a:srgbClr val="000000">
                      <a:alpha val="43137"/>
                    </a:srgbClr>
                  </a:outerShdw>
                </a:effectLst>
              </a:rPr>
              <a:t>trực</a:t>
            </a:r>
            <a:r>
              <a:rPr lang="en-US" i="1">
                <a:effectLst>
                  <a:outerShdw blurRad="38100" dist="38100" dir="2700000" algn="tl">
                    <a:srgbClr val="000000">
                      <a:alpha val="43137"/>
                    </a:srgbClr>
                  </a:outerShdw>
                </a:effectLst>
              </a:rPr>
              <a:t> </a:t>
            </a:r>
            <a:r>
              <a:rPr lang="en-US" i="1" err="1">
                <a:effectLst>
                  <a:outerShdw blurRad="38100" dist="38100" dir="2700000" algn="tl">
                    <a:srgbClr val="000000">
                      <a:alpha val="43137"/>
                    </a:srgbClr>
                  </a:outerShdw>
                </a:effectLst>
              </a:rPr>
              <a:t>quan</a:t>
            </a:r>
            <a:r>
              <a:rPr lang="en-US" i="1">
                <a:effectLst>
                  <a:outerShdw blurRad="38100" dist="38100" dir="2700000" algn="tl">
                    <a:srgbClr val="000000">
                      <a:alpha val="43137"/>
                    </a:srgbClr>
                  </a:outerShdw>
                </a:effectLst>
              </a:rPr>
              <a:t> </a:t>
            </a:r>
            <a:r>
              <a:rPr lang="en-US" err="1"/>
              <a:t>hóa</a:t>
            </a:r>
            <a:r>
              <a:rPr lang="en-US"/>
              <a:t> </a:t>
            </a:r>
            <a:r>
              <a:rPr lang="en-US" err="1"/>
              <a:t>dữ</a:t>
            </a:r>
            <a:r>
              <a:rPr lang="en-US"/>
              <a:t> </a:t>
            </a:r>
            <a:r>
              <a:rPr lang="en-US" err="1"/>
              <a:t>liệu</a:t>
            </a:r>
            <a:r>
              <a:rPr lang="en-US"/>
              <a:t> (</a:t>
            </a:r>
            <a:r>
              <a:rPr lang="en-US" err="1"/>
              <a:t>các</a:t>
            </a:r>
            <a:r>
              <a:rPr lang="en-US"/>
              <a:t> </a:t>
            </a:r>
            <a:r>
              <a:rPr lang="en-US" err="1"/>
              <a:t>môn</a:t>
            </a:r>
            <a:r>
              <a:rPr lang="en-US"/>
              <a:t> </a:t>
            </a:r>
            <a:r>
              <a:rPr lang="en-US" err="1"/>
              <a:t>học</a:t>
            </a:r>
            <a:r>
              <a:rPr lang="en-US"/>
              <a:t> </a:t>
            </a:r>
            <a:r>
              <a:rPr lang="en-US" err="1"/>
              <a:t>trước</a:t>
            </a:r>
            <a:r>
              <a:rPr lang="en-US"/>
              <a:t> </a:t>
            </a:r>
            <a:r>
              <a:rPr lang="en-US" err="1"/>
              <a:t>đó</a:t>
            </a:r>
            <a:r>
              <a:rPr lang="en-US"/>
              <a:t>) </a:t>
            </a:r>
            <a:r>
              <a:rPr lang="en-US" err="1"/>
              <a:t>để</a:t>
            </a:r>
            <a:r>
              <a:rPr lang="en-US"/>
              <a:t> tự xây </a:t>
            </a:r>
            <a:r>
              <a:rPr lang="en-US" err="1"/>
              <a:t>dựng</a:t>
            </a:r>
            <a:r>
              <a:rPr lang="en-US"/>
              <a:t> </a:t>
            </a:r>
            <a:r>
              <a:rPr lang="en-US" err="1"/>
              <a:t>một</a:t>
            </a:r>
            <a:r>
              <a:rPr lang="en-US"/>
              <a:t> </a:t>
            </a:r>
            <a:r>
              <a:rPr lang="en-US" err="1"/>
              <a:t>báo</a:t>
            </a:r>
            <a:r>
              <a:rPr lang="en-US"/>
              <a:t> cáo </a:t>
            </a:r>
            <a:r>
              <a:rPr lang="en-US" err="1"/>
              <a:t>hoàn</a:t>
            </a:r>
            <a:r>
              <a:rPr lang="en-US"/>
              <a:t> </a:t>
            </a:r>
            <a:r>
              <a:rPr lang="en-US" err="1"/>
              <a:t>chỉnh</a:t>
            </a:r>
            <a:r>
              <a:rPr lang="en-US"/>
              <a:t> </a:t>
            </a:r>
            <a:r>
              <a:rPr lang="en-US" err="1"/>
              <a:t>về</a:t>
            </a:r>
            <a:r>
              <a:rPr lang="en-US"/>
              <a:t> </a:t>
            </a:r>
            <a:r>
              <a:rPr lang="en-US" err="1"/>
              <a:t>xử</a:t>
            </a:r>
            <a:r>
              <a:rPr lang="en-US"/>
              <a:t> </a:t>
            </a:r>
            <a:r>
              <a:rPr lang="en-US" err="1"/>
              <a:t>lý</a:t>
            </a:r>
            <a:r>
              <a:rPr lang="en-US"/>
              <a:t> </a:t>
            </a:r>
            <a:r>
              <a:rPr lang="en-US" err="1"/>
              <a:t>dữ</a:t>
            </a:r>
            <a:r>
              <a:rPr lang="en-US"/>
              <a:t> </a:t>
            </a:r>
            <a:r>
              <a:rPr lang="en-US" err="1"/>
              <a:t>liệu</a:t>
            </a:r>
            <a:r>
              <a:rPr lang="en-US"/>
              <a:t>.</a:t>
            </a:r>
          </a:p>
          <a:p>
            <a:pPr lvl="1" algn="just">
              <a:buFont typeface="Wingdings" pitchFamily="2" charset="2"/>
              <a:buChar char="¤"/>
            </a:pPr>
            <a:r>
              <a:rPr lang="en-US" i="1" err="1">
                <a:effectLst>
                  <a:outerShdw blurRad="38100" dist="38100" dir="2700000" algn="tl">
                    <a:srgbClr val="000000">
                      <a:alpha val="43137"/>
                    </a:srgbClr>
                  </a:outerShdw>
                </a:effectLst>
              </a:rPr>
              <a:t>Tổ</a:t>
            </a:r>
            <a:r>
              <a:rPr lang="en-US" i="1">
                <a:effectLst>
                  <a:outerShdw blurRad="38100" dist="38100" dir="2700000" algn="tl">
                    <a:srgbClr val="000000">
                      <a:alpha val="43137"/>
                    </a:srgbClr>
                  </a:outerShdw>
                </a:effectLst>
              </a:rPr>
              <a:t> </a:t>
            </a:r>
            <a:r>
              <a:rPr lang="en-US" i="1" err="1">
                <a:effectLst>
                  <a:outerShdw blurRad="38100" dist="38100" dir="2700000" algn="tl">
                    <a:srgbClr val="000000">
                      <a:alpha val="43137"/>
                    </a:srgbClr>
                  </a:outerShdw>
                </a:effectLst>
              </a:rPr>
              <a:t>chức</a:t>
            </a:r>
            <a:r>
              <a:rPr lang="en-US" i="1">
                <a:effectLst>
                  <a:outerShdw blurRad="38100" dist="38100" dir="2700000" algn="tl">
                    <a:srgbClr val="000000">
                      <a:alpha val="43137"/>
                    </a:srgbClr>
                  </a:outerShdw>
                </a:effectLst>
              </a:rPr>
              <a:t> </a:t>
            </a:r>
            <a:r>
              <a:rPr lang="en-US" i="1" err="1">
                <a:effectLst>
                  <a:outerShdw blurRad="38100" dist="38100" dir="2700000" algn="tl">
                    <a:srgbClr val="000000">
                      <a:alpha val="43137"/>
                    </a:srgbClr>
                  </a:outerShdw>
                </a:effectLst>
              </a:rPr>
              <a:t>được</a:t>
            </a:r>
            <a:r>
              <a:rPr lang="en-US" i="1">
                <a:effectLst>
                  <a:outerShdw blurRad="38100" dist="38100" dir="2700000" algn="tl">
                    <a:srgbClr val="000000">
                      <a:alpha val="43137"/>
                    </a:srgbClr>
                  </a:outerShdw>
                </a:effectLst>
              </a:rPr>
              <a:t> CSDL </a:t>
            </a:r>
            <a:r>
              <a:rPr lang="en-US" err="1"/>
              <a:t>và</a:t>
            </a:r>
            <a:r>
              <a:rPr lang="en-US" b="1"/>
              <a:t> </a:t>
            </a:r>
            <a:r>
              <a:rPr lang="en-US" i="1" err="1">
                <a:effectLst>
                  <a:outerShdw blurRad="38100" dist="38100" dir="2700000" algn="tl">
                    <a:srgbClr val="000000">
                      <a:alpha val="43137"/>
                    </a:srgbClr>
                  </a:outerShdw>
                </a:effectLst>
              </a:rPr>
              <a:t>mã</a:t>
            </a:r>
            <a:r>
              <a:rPr lang="en-US" i="1">
                <a:effectLst>
                  <a:outerShdw blurRad="38100" dist="38100" dir="2700000" algn="tl">
                    <a:srgbClr val="000000">
                      <a:alpha val="43137"/>
                    </a:srgbClr>
                  </a:outerShdw>
                </a:effectLst>
              </a:rPr>
              <a:t> </a:t>
            </a:r>
            <a:r>
              <a:rPr lang="en-US" i="1" err="1">
                <a:effectLst>
                  <a:outerShdw blurRad="38100" dist="38100" dir="2700000" algn="tl">
                    <a:srgbClr val="000000">
                      <a:alpha val="43137"/>
                    </a:srgbClr>
                  </a:outerShdw>
                </a:effectLst>
              </a:rPr>
              <a:t>nguồn</a:t>
            </a:r>
            <a:r>
              <a:rPr lang="en-US" i="1">
                <a:effectLst>
                  <a:outerShdw blurRad="38100" dist="38100" dir="2700000" algn="tl">
                    <a:srgbClr val="000000">
                      <a:alpha val="43137"/>
                    </a:srgbClr>
                  </a:outerShdw>
                </a:effectLst>
              </a:rPr>
              <a:t> </a:t>
            </a:r>
            <a:r>
              <a:rPr lang="en-US" err="1"/>
              <a:t>dự</a:t>
            </a:r>
            <a:r>
              <a:rPr lang="en-US"/>
              <a:t> </a:t>
            </a:r>
            <a:r>
              <a:rPr lang="en-US" err="1"/>
              <a:t>án</a:t>
            </a:r>
            <a:r>
              <a:rPr lang="en-US"/>
              <a:t> </a:t>
            </a:r>
            <a:r>
              <a:rPr lang="en-US" err="1"/>
              <a:t>một</a:t>
            </a:r>
            <a:r>
              <a:rPr lang="en-US"/>
              <a:t> </a:t>
            </a:r>
            <a:r>
              <a:rPr lang="en-US" err="1"/>
              <a:t>cách</a:t>
            </a:r>
            <a:r>
              <a:rPr lang="en-US"/>
              <a:t> </a:t>
            </a:r>
            <a:r>
              <a:rPr lang="en-US" err="1"/>
              <a:t>có</a:t>
            </a:r>
            <a:r>
              <a:rPr lang="en-US"/>
              <a:t> khoa </a:t>
            </a:r>
            <a:r>
              <a:rPr lang="en-US" err="1"/>
              <a:t>học</a:t>
            </a:r>
            <a:r>
              <a:rPr lang="en-US"/>
              <a:t>, </a:t>
            </a:r>
            <a:r>
              <a:rPr lang="en-US" err="1"/>
              <a:t>gần</a:t>
            </a:r>
            <a:r>
              <a:rPr lang="en-US"/>
              <a:t> </a:t>
            </a:r>
            <a:r>
              <a:rPr lang="en-US" err="1"/>
              <a:t>với</a:t>
            </a:r>
            <a:r>
              <a:rPr lang="en-US"/>
              <a:t> </a:t>
            </a:r>
            <a:r>
              <a:rPr lang="en-US" err="1"/>
              <a:t>thực</a:t>
            </a:r>
            <a:r>
              <a:rPr lang="en-US"/>
              <a:t> </a:t>
            </a:r>
            <a:r>
              <a:rPr lang="en-US" err="1"/>
              <a:t>tế</a:t>
            </a:r>
            <a:r>
              <a:rPr lang="en-US"/>
              <a:t>.</a:t>
            </a:r>
          </a:p>
          <a:p>
            <a:pPr lvl="1" algn="just">
              <a:buFont typeface="Wingdings" pitchFamily="2" charset="2"/>
              <a:buChar char="¤"/>
            </a:pPr>
            <a:r>
              <a:rPr lang="en-US" err="1"/>
              <a:t>Thực</a:t>
            </a:r>
            <a:r>
              <a:rPr lang="en-US"/>
              <a:t> </a:t>
            </a:r>
            <a:r>
              <a:rPr lang="en-US" err="1"/>
              <a:t>hiện</a:t>
            </a:r>
            <a:r>
              <a:rPr lang="en-US"/>
              <a:t> </a:t>
            </a:r>
            <a:r>
              <a:rPr lang="en-US" err="1"/>
              <a:t>được</a:t>
            </a:r>
            <a:r>
              <a:rPr lang="en-US"/>
              <a:t> </a:t>
            </a:r>
            <a:r>
              <a:rPr lang="en-US" err="1"/>
              <a:t>dự</a:t>
            </a:r>
            <a:r>
              <a:rPr lang="en-US"/>
              <a:t> </a:t>
            </a:r>
            <a:r>
              <a:rPr lang="en-US" err="1"/>
              <a:t>án</a:t>
            </a:r>
            <a:r>
              <a:rPr lang="en-US"/>
              <a:t> </a:t>
            </a:r>
            <a:r>
              <a:rPr lang="en-US" err="1"/>
              <a:t>theo</a:t>
            </a:r>
            <a:r>
              <a:rPr lang="en-US"/>
              <a:t> </a:t>
            </a:r>
            <a:r>
              <a:rPr lang="en-US" err="1"/>
              <a:t>đúng</a:t>
            </a:r>
            <a:r>
              <a:rPr lang="en-US"/>
              <a:t> </a:t>
            </a:r>
            <a:r>
              <a:rPr lang="en-US" i="1" err="1">
                <a:effectLst>
                  <a:outerShdw blurRad="38100" dist="38100" dir="2700000" algn="tl">
                    <a:srgbClr val="000000">
                      <a:alpha val="43137"/>
                    </a:srgbClr>
                  </a:outerShdw>
                </a:effectLst>
              </a:rPr>
              <a:t>quy</a:t>
            </a:r>
            <a:r>
              <a:rPr lang="en-US" i="1">
                <a:effectLst>
                  <a:outerShdw blurRad="38100" dist="38100" dir="2700000" algn="tl">
                    <a:srgbClr val="000000">
                      <a:alpha val="43137"/>
                    </a:srgbClr>
                  </a:outerShdw>
                </a:effectLst>
              </a:rPr>
              <a:t> </a:t>
            </a:r>
            <a:r>
              <a:rPr lang="en-US" i="1" err="1">
                <a:effectLst>
                  <a:outerShdw blurRad="38100" dist="38100" dir="2700000" algn="tl">
                    <a:srgbClr val="000000">
                      <a:alpha val="43137"/>
                    </a:srgbClr>
                  </a:outerShdw>
                </a:effectLst>
              </a:rPr>
              <a:t>trình</a:t>
            </a:r>
            <a:r>
              <a:rPr lang="en-US" i="1">
                <a:effectLst>
                  <a:outerShdw blurRad="38100" dist="38100" dir="2700000" algn="tl">
                    <a:srgbClr val="000000">
                      <a:alpha val="43137"/>
                    </a:srgbClr>
                  </a:outerShdw>
                </a:effectLst>
              </a:rPr>
              <a:t> </a:t>
            </a:r>
            <a:r>
              <a:rPr lang="en-US" i="1" err="1">
                <a:effectLst>
                  <a:outerShdw blurRad="38100" dist="38100" dir="2700000" algn="tl">
                    <a:srgbClr val="000000">
                      <a:alpha val="43137"/>
                    </a:srgbClr>
                  </a:outerShdw>
                </a:effectLst>
              </a:rPr>
              <a:t>dự</a:t>
            </a:r>
            <a:r>
              <a:rPr lang="en-US" i="1">
                <a:effectLst>
                  <a:outerShdw blurRad="38100" dist="38100" dir="2700000" algn="tl">
                    <a:srgbClr val="000000">
                      <a:alpha val="43137"/>
                    </a:srgbClr>
                  </a:outerShdw>
                </a:effectLst>
              </a:rPr>
              <a:t> </a:t>
            </a:r>
            <a:r>
              <a:rPr lang="en-US" i="1" err="1">
                <a:effectLst>
                  <a:outerShdw blurRad="38100" dist="38100" dir="2700000" algn="tl">
                    <a:srgbClr val="000000">
                      <a:alpha val="43137"/>
                    </a:srgbClr>
                  </a:outerShdw>
                </a:effectLst>
              </a:rPr>
              <a:t>án</a:t>
            </a:r>
            <a:r>
              <a:rPr lang="en-US" i="1">
                <a:effectLst>
                  <a:outerShdw blurRad="38100" dist="38100" dir="2700000" algn="tl">
                    <a:srgbClr val="000000">
                      <a:alpha val="43137"/>
                    </a:srgbClr>
                  </a:outerShdw>
                </a:effectLst>
              </a:rPr>
              <a:t> </a:t>
            </a:r>
            <a:r>
              <a:rPr lang="en-US" err="1"/>
              <a:t>thực</a:t>
            </a:r>
            <a:r>
              <a:rPr lang="en-US"/>
              <a:t> </a:t>
            </a:r>
            <a:r>
              <a:rPr lang="en-US" err="1"/>
              <a:t>tế</a:t>
            </a:r>
            <a:r>
              <a:rPr lang="en-US"/>
              <a:t>.</a:t>
            </a:r>
          </a:p>
          <a:p>
            <a:pPr lvl="1" algn="just">
              <a:buFont typeface="Wingdings" pitchFamily="2" charset="2"/>
              <a:buChar char="¤"/>
            </a:pPr>
            <a:r>
              <a:rPr lang="en-US" err="1"/>
              <a:t>Đọc</a:t>
            </a:r>
            <a:r>
              <a:rPr lang="en-US"/>
              <a:t> </a:t>
            </a:r>
            <a:r>
              <a:rPr lang="en-US" err="1"/>
              <a:t>và</a:t>
            </a:r>
            <a:r>
              <a:rPr lang="en-US"/>
              <a:t> </a:t>
            </a:r>
            <a:r>
              <a:rPr lang="en-US" err="1"/>
              <a:t>viết</a:t>
            </a:r>
            <a:r>
              <a:rPr lang="en-US"/>
              <a:t> </a:t>
            </a:r>
            <a:r>
              <a:rPr lang="en-US" err="1"/>
              <a:t>được</a:t>
            </a:r>
            <a:r>
              <a:rPr lang="en-US"/>
              <a:t> </a:t>
            </a:r>
            <a:r>
              <a:rPr lang="en-US" i="1" err="1">
                <a:effectLst>
                  <a:outerShdw blurRad="38100" dist="38100" dir="2700000" algn="tl">
                    <a:srgbClr val="000000">
                      <a:alpha val="43137"/>
                    </a:srgbClr>
                  </a:outerShdw>
                </a:effectLst>
              </a:rPr>
              <a:t>báo</a:t>
            </a:r>
            <a:r>
              <a:rPr lang="en-US" i="1">
                <a:effectLst>
                  <a:outerShdw blurRad="38100" dist="38100" dir="2700000" algn="tl">
                    <a:srgbClr val="000000">
                      <a:alpha val="43137"/>
                    </a:srgbClr>
                  </a:outerShdw>
                </a:effectLst>
              </a:rPr>
              <a:t> cáo </a:t>
            </a:r>
            <a:r>
              <a:rPr lang="en-US" err="1"/>
              <a:t>về</a:t>
            </a:r>
            <a:r>
              <a:rPr lang="en-US"/>
              <a:t> </a:t>
            </a:r>
            <a:r>
              <a:rPr lang="en-US" err="1"/>
              <a:t>tài</a:t>
            </a:r>
            <a:r>
              <a:rPr lang="en-US"/>
              <a:t> </a:t>
            </a:r>
            <a:r>
              <a:rPr lang="en-US" err="1"/>
              <a:t>liệu</a:t>
            </a:r>
            <a:r>
              <a:rPr lang="en-US"/>
              <a:t> </a:t>
            </a:r>
            <a:r>
              <a:rPr lang="en-US" err="1"/>
              <a:t>dự</a:t>
            </a:r>
            <a:r>
              <a:rPr lang="en-US"/>
              <a:t> </a:t>
            </a:r>
            <a:r>
              <a:rPr lang="en-US" err="1"/>
              <a:t>án</a:t>
            </a:r>
            <a:r>
              <a:rPr lang="en-US"/>
              <a:t>.</a:t>
            </a:r>
          </a:p>
          <a:p>
            <a:pPr lvl="1" algn="just">
              <a:buFont typeface="Wingdings" pitchFamily="2" charset="2"/>
              <a:buChar char="¤"/>
            </a:pPr>
            <a:r>
              <a:rPr lang="en-US"/>
              <a:t>Làm quen với </a:t>
            </a:r>
            <a:r>
              <a:rPr lang="en-US" err="1"/>
              <a:t>việc</a:t>
            </a:r>
            <a:r>
              <a:rPr lang="en-US"/>
              <a:t> </a:t>
            </a:r>
            <a:r>
              <a:rPr lang="en-US" i="1" err="1">
                <a:effectLst>
                  <a:outerShdw blurRad="38100" dist="38100" dir="2700000" algn="tl">
                    <a:srgbClr val="000000">
                      <a:alpha val="43137"/>
                    </a:srgbClr>
                  </a:outerShdw>
                </a:effectLst>
              </a:rPr>
              <a:t>thực</a:t>
            </a:r>
            <a:r>
              <a:rPr lang="en-US" i="1">
                <a:effectLst>
                  <a:outerShdw blurRad="38100" dist="38100" dir="2700000" algn="tl">
                    <a:srgbClr val="000000">
                      <a:alpha val="43137"/>
                    </a:srgbClr>
                  </a:outerShdw>
                </a:effectLst>
              </a:rPr>
              <a:t> </a:t>
            </a:r>
            <a:r>
              <a:rPr lang="en-US" i="1" err="1">
                <a:effectLst>
                  <a:outerShdw blurRad="38100" dist="38100" dir="2700000" algn="tl">
                    <a:srgbClr val="000000">
                      <a:alpha val="43137"/>
                    </a:srgbClr>
                  </a:outerShdw>
                </a:effectLst>
              </a:rPr>
              <a:t>hiện</a:t>
            </a:r>
            <a:r>
              <a:rPr lang="en-US" i="1">
                <a:effectLst>
                  <a:outerShdw blurRad="38100" dist="38100" dir="2700000" algn="tl">
                    <a:srgbClr val="000000">
                      <a:alpha val="43137"/>
                    </a:srgbClr>
                  </a:outerShdw>
                </a:effectLst>
              </a:rPr>
              <a:t> một </a:t>
            </a:r>
            <a:r>
              <a:rPr lang="en-US" i="1" err="1">
                <a:effectLst>
                  <a:outerShdw blurRad="38100" dist="38100" dir="2700000" algn="tl">
                    <a:srgbClr val="000000">
                      <a:alpha val="43137"/>
                    </a:srgbClr>
                  </a:outerShdw>
                </a:effectLst>
              </a:rPr>
              <a:t>dự</a:t>
            </a:r>
            <a:r>
              <a:rPr lang="en-US" i="1">
                <a:effectLst>
                  <a:outerShdw blurRad="38100" dist="38100" dir="2700000" algn="tl">
                    <a:srgbClr val="000000">
                      <a:alpha val="43137"/>
                    </a:srgbClr>
                  </a:outerShdw>
                </a:effectLst>
              </a:rPr>
              <a:t> án </a:t>
            </a:r>
            <a:r>
              <a:rPr lang="en-US" err="1"/>
              <a:t>sau</a:t>
            </a:r>
            <a:r>
              <a:rPr lang="en-US"/>
              <a:t> này.</a:t>
            </a:r>
            <a:endParaRPr lang="vi-VN"/>
          </a:p>
        </p:txBody>
      </p:sp>
    </p:spTree>
    <p:extLst>
      <p:ext uri="{BB962C8B-B14F-4D97-AF65-F5344CB8AC3E}">
        <p14:creationId xmlns:p14="http://schemas.microsoft.com/office/powerpoint/2010/main" val="362125633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#8</a:t>
            </a:r>
          </a:p>
        </p:txBody>
      </p:sp>
      <p:sp>
        <p:nvSpPr>
          <p:cNvPr id="3" name="Content Placeholder 2"/>
          <p:cNvSpPr>
            <a:spLocks noGrp="1"/>
          </p:cNvSpPr>
          <p:nvPr>
            <p:ph idx="1"/>
          </p:nvPr>
        </p:nvSpPr>
        <p:spPr/>
        <p:txBody>
          <a:bodyPr/>
          <a:lstStyle/>
          <a:p>
            <a:r>
              <a:rPr lang="en-US"/>
              <a:t>Nội dung</a:t>
            </a:r>
          </a:p>
          <a:p>
            <a:pPr lvl="1"/>
            <a:r>
              <a:rPr lang="en-US"/>
              <a:t>Nhóm trình bày ngắn gọn giải thích mô hình hóa dữ liệu (bằng PowerPoint) </a:t>
            </a:r>
          </a:p>
          <a:p>
            <a:pPr lvl="1"/>
            <a:r>
              <a:rPr lang="en-US"/>
              <a:t>Thêm phần mô hình hóa dữ liệu vào project document.</a:t>
            </a:r>
          </a:p>
        </p:txBody>
      </p:sp>
    </p:spTree>
    <p:extLst>
      <p:ext uri="{BB962C8B-B14F-4D97-AF65-F5344CB8AC3E}">
        <p14:creationId xmlns:p14="http://schemas.microsoft.com/office/powerpoint/2010/main" val="289031289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42534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#9</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1201482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#9</a:t>
            </a:r>
          </a:p>
        </p:txBody>
      </p:sp>
      <p:sp>
        <p:nvSpPr>
          <p:cNvPr id="3" name="Content Placeholder 2"/>
          <p:cNvSpPr>
            <a:spLocks noGrp="1"/>
          </p:cNvSpPr>
          <p:nvPr>
            <p:ph idx="1"/>
          </p:nvPr>
        </p:nvSpPr>
        <p:spPr/>
        <p:txBody>
          <a:bodyPr/>
          <a:lstStyle/>
          <a:p>
            <a:r>
              <a:rPr lang="en-US"/>
              <a:t>Nội dung</a:t>
            </a:r>
          </a:p>
          <a:p>
            <a:pPr lvl="1"/>
            <a:r>
              <a:rPr lang="en-US"/>
              <a:t>Xử lý dữ liệu với DAX 1</a:t>
            </a:r>
          </a:p>
          <a:p>
            <a:pPr lvl="1"/>
            <a:r>
              <a:rPr lang="en-US"/>
              <a:t>Measures</a:t>
            </a:r>
          </a:p>
        </p:txBody>
      </p:sp>
    </p:spTree>
    <p:extLst>
      <p:ext uri="{BB962C8B-B14F-4D97-AF65-F5344CB8AC3E}">
        <p14:creationId xmlns:p14="http://schemas.microsoft.com/office/powerpoint/2010/main" val="13359885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776401"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#10</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2869558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#10</a:t>
            </a:r>
          </a:p>
        </p:txBody>
      </p:sp>
      <p:sp>
        <p:nvSpPr>
          <p:cNvPr id="3" name="Content Placeholder 2"/>
          <p:cNvSpPr>
            <a:spLocks noGrp="1"/>
          </p:cNvSpPr>
          <p:nvPr>
            <p:ph idx="1"/>
          </p:nvPr>
        </p:nvSpPr>
        <p:spPr/>
        <p:txBody>
          <a:bodyPr/>
          <a:lstStyle/>
          <a:p>
            <a:r>
              <a:rPr lang="en-US"/>
              <a:t>Nội dung</a:t>
            </a:r>
          </a:p>
          <a:p>
            <a:pPr lvl="1"/>
            <a:r>
              <a:rPr lang="en-US"/>
              <a:t>Xử lý dữ liệu với DAX 2</a:t>
            </a:r>
          </a:p>
          <a:p>
            <a:pPr lvl="1"/>
            <a:r>
              <a:rPr lang="en-US"/>
              <a:t>Calculated columns</a:t>
            </a:r>
          </a:p>
        </p:txBody>
      </p:sp>
    </p:spTree>
    <p:extLst>
      <p:ext uri="{BB962C8B-B14F-4D97-AF65-F5344CB8AC3E}">
        <p14:creationId xmlns:p14="http://schemas.microsoft.com/office/powerpoint/2010/main" val="1872374797"/>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776401"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#11</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7999616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#11</a:t>
            </a:r>
          </a:p>
        </p:txBody>
      </p:sp>
      <p:sp>
        <p:nvSpPr>
          <p:cNvPr id="3" name="Content Placeholder 2"/>
          <p:cNvSpPr>
            <a:spLocks noGrp="1"/>
          </p:cNvSpPr>
          <p:nvPr>
            <p:ph idx="1"/>
          </p:nvPr>
        </p:nvSpPr>
        <p:spPr/>
        <p:txBody>
          <a:bodyPr/>
          <a:lstStyle/>
          <a:p>
            <a:r>
              <a:rPr lang="en-US"/>
              <a:t>Nội dung</a:t>
            </a:r>
          </a:p>
          <a:p>
            <a:pPr lvl="1"/>
            <a:r>
              <a:rPr lang="en-US"/>
              <a:t>Trực quan hóa dữ liệu thông qua các biểu đồ (Data Visualization)</a:t>
            </a:r>
          </a:p>
        </p:txBody>
      </p:sp>
    </p:spTree>
    <p:extLst>
      <p:ext uri="{BB962C8B-B14F-4D97-AF65-F5344CB8AC3E}">
        <p14:creationId xmlns:p14="http://schemas.microsoft.com/office/powerpoint/2010/main" val="1642112980"/>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776401"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#12</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3816866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#12</a:t>
            </a:r>
          </a:p>
        </p:txBody>
      </p:sp>
      <p:sp>
        <p:nvSpPr>
          <p:cNvPr id="3" name="Content Placeholder 2"/>
          <p:cNvSpPr>
            <a:spLocks noGrp="1"/>
          </p:cNvSpPr>
          <p:nvPr>
            <p:ph idx="1"/>
          </p:nvPr>
        </p:nvSpPr>
        <p:spPr/>
        <p:txBody>
          <a:bodyPr/>
          <a:lstStyle/>
          <a:p>
            <a:r>
              <a:rPr lang="en-US"/>
              <a:t>Nội dung</a:t>
            </a:r>
          </a:p>
          <a:p>
            <a:pPr lvl="1"/>
            <a:r>
              <a:rPr lang="en-US"/>
              <a:t>Trực quan hóa dữ liệu thông qua các biểu đồ</a:t>
            </a:r>
          </a:p>
          <a:p>
            <a:pPr lvl="1"/>
            <a:r>
              <a:rPr lang="en-US"/>
              <a:t>Cập nhật PowerPoint báo cáo và project document</a:t>
            </a:r>
          </a:p>
        </p:txBody>
      </p:sp>
    </p:spTree>
    <p:extLst>
      <p:ext uri="{BB962C8B-B14F-4D97-AF65-F5344CB8AC3E}">
        <p14:creationId xmlns:p14="http://schemas.microsoft.com/office/powerpoint/2010/main" val="1452469139"/>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776401"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#13</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39869404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42534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#1</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10721407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#13</a:t>
            </a:r>
          </a:p>
        </p:txBody>
      </p:sp>
      <p:sp>
        <p:nvSpPr>
          <p:cNvPr id="3" name="Content Placeholder 2"/>
          <p:cNvSpPr>
            <a:spLocks noGrp="1"/>
          </p:cNvSpPr>
          <p:nvPr>
            <p:ph idx="1"/>
          </p:nvPr>
        </p:nvSpPr>
        <p:spPr/>
        <p:txBody>
          <a:bodyPr/>
          <a:lstStyle/>
          <a:p>
            <a:r>
              <a:rPr lang="en-US"/>
              <a:t>Nội dung</a:t>
            </a:r>
          </a:p>
          <a:p>
            <a:pPr lvl="1"/>
            <a:r>
              <a:rPr lang="en-US"/>
              <a:t>Nhóm trình bày ngắn gọn giải thích các xử lý trên dữ liệu và biểu đồ (bằng PowerPoint)</a:t>
            </a:r>
          </a:p>
          <a:p>
            <a:pPr lvl="1"/>
            <a:r>
              <a:rPr lang="en-US"/>
              <a:t>Nộp giai đoạn 2</a:t>
            </a:r>
          </a:p>
          <a:p>
            <a:pPr lvl="1"/>
            <a:r>
              <a:rPr lang="en-US"/>
              <a:t>File backup database Spend qua các giai đoạn xử lý.</a:t>
            </a:r>
          </a:p>
          <a:p>
            <a:pPr lvl="1"/>
            <a:r>
              <a:rPr lang="en-US"/>
              <a:t>File Powerpoint trình bày tới thời điểm này.</a:t>
            </a:r>
          </a:p>
          <a:p>
            <a:pPr lvl="1"/>
            <a:r>
              <a:rPr lang="en-US"/>
              <a:t>File Project Document cập nhật tới thời điểm này. </a:t>
            </a:r>
          </a:p>
        </p:txBody>
      </p:sp>
    </p:spTree>
    <p:extLst>
      <p:ext uri="{BB962C8B-B14F-4D97-AF65-F5344CB8AC3E}">
        <p14:creationId xmlns:p14="http://schemas.microsoft.com/office/powerpoint/2010/main" val="2987179606"/>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776401"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#14</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1493427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#14</a:t>
            </a:r>
          </a:p>
        </p:txBody>
      </p:sp>
      <p:sp>
        <p:nvSpPr>
          <p:cNvPr id="3" name="Content Placeholder 2"/>
          <p:cNvSpPr>
            <a:spLocks noGrp="1"/>
          </p:cNvSpPr>
          <p:nvPr>
            <p:ph idx="1"/>
          </p:nvPr>
        </p:nvSpPr>
        <p:spPr/>
        <p:txBody>
          <a:bodyPr/>
          <a:lstStyle/>
          <a:p>
            <a:r>
              <a:rPr lang="en-US"/>
              <a:t>Nội dung</a:t>
            </a:r>
          </a:p>
          <a:p>
            <a:pPr lvl="1"/>
            <a:r>
              <a:rPr lang="en-US"/>
              <a:t>Xuất bản báo cáo (Report Visualization)</a:t>
            </a:r>
          </a:p>
          <a:p>
            <a:pPr lvl="1"/>
            <a:r>
              <a:rPr lang="en-US"/>
              <a:t>Dashboard và chia sẻ</a:t>
            </a:r>
          </a:p>
        </p:txBody>
      </p:sp>
    </p:spTree>
    <p:extLst>
      <p:ext uri="{BB962C8B-B14F-4D97-AF65-F5344CB8AC3E}">
        <p14:creationId xmlns:p14="http://schemas.microsoft.com/office/powerpoint/2010/main" val="563490745"/>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776401"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#15</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3631347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#15</a:t>
            </a:r>
          </a:p>
        </p:txBody>
      </p:sp>
      <p:sp>
        <p:nvSpPr>
          <p:cNvPr id="3" name="Content Placeholder 2"/>
          <p:cNvSpPr>
            <a:spLocks noGrp="1"/>
          </p:cNvSpPr>
          <p:nvPr>
            <p:ph idx="1"/>
          </p:nvPr>
        </p:nvSpPr>
        <p:spPr/>
        <p:txBody>
          <a:bodyPr/>
          <a:lstStyle/>
          <a:p>
            <a:r>
              <a:rPr lang="en-US"/>
              <a:t>Nội dung</a:t>
            </a:r>
          </a:p>
          <a:p>
            <a:pPr lvl="1"/>
            <a:r>
              <a:rPr lang="en-US"/>
              <a:t>Viết tài liệu dự án</a:t>
            </a:r>
          </a:p>
        </p:txBody>
      </p:sp>
    </p:spTree>
    <p:extLst>
      <p:ext uri="{BB962C8B-B14F-4D97-AF65-F5344CB8AC3E}">
        <p14:creationId xmlns:p14="http://schemas.microsoft.com/office/powerpoint/2010/main" val="390800624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43600" y="2933496"/>
            <a:ext cx="2776401"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Ngày #16</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3684918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Ngày #16</a:t>
            </a:r>
          </a:p>
        </p:txBody>
      </p:sp>
      <p:sp>
        <p:nvSpPr>
          <p:cNvPr id="3" name="Content Placeholder 2"/>
          <p:cNvSpPr>
            <a:spLocks noGrp="1"/>
          </p:cNvSpPr>
          <p:nvPr>
            <p:ph idx="1"/>
          </p:nvPr>
        </p:nvSpPr>
        <p:spPr/>
        <p:txBody>
          <a:bodyPr>
            <a:normAutofit fontScale="92500"/>
          </a:bodyPr>
          <a:lstStyle/>
          <a:p>
            <a:r>
              <a:rPr lang="en-US"/>
              <a:t>Nội dung</a:t>
            </a:r>
          </a:p>
          <a:p>
            <a:pPr lvl="1"/>
            <a:r>
              <a:rPr lang="vi-VN"/>
              <a:t>Hoàn thiện tài liệu dự án</a:t>
            </a:r>
          </a:p>
          <a:p>
            <a:pPr lvl="1"/>
            <a:r>
              <a:rPr lang="vi-VN"/>
              <a:t>Chuẩn bị hoàn chỉnh nộp lên LMS trước buổi thi 3 ngày</a:t>
            </a:r>
            <a:endParaRPr lang="fr-FR"/>
          </a:p>
          <a:p>
            <a:pPr lvl="1"/>
            <a:r>
              <a:rPr lang="fr-FR"/>
              <a:t>Nộp giai đoạn 3 (file project document)</a:t>
            </a:r>
          </a:p>
          <a:p>
            <a:pPr lvl="1"/>
            <a:r>
              <a:rPr lang="en-US"/>
              <a:t>File backup database Spend qua các giai đoạn xử lý.</a:t>
            </a:r>
          </a:p>
          <a:p>
            <a:pPr lvl="1"/>
            <a:r>
              <a:rPr lang="en-US"/>
              <a:t>File Powerpoint trình bày hoàn chỉnh.</a:t>
            </a:r>
          </a:p>
          <a:p>
            <a:pPr lvl="1"/>
            <a:r>
              <a:rPr lang="en-US"/>
              <a:t>File Project Document hoàn chỉnh. </a:t>
            </a:r>
          </a:p>
          <a:p>
            <a:pPr lvl="1"/>
            <a:r>
              <a:rPr lang="en-US"/>
              <a:t>File Power BI project hoàn chỉnh (</a:t>
            </a:r>
            <a:r>
              <a:rPr lang="vi-VN"/>
              <a:t>Lưu project với format tên: DAT109-CLASS-MSSV.pbix (CLASS: tên lớp, MSSV: mã số sinh viên hoặc mã nhóm).</a:t>
            </a:r>
            <a:r>
              <a:rPr lang="en-US"/>
              <a:t>)</a:t>
            </a:r>
          </a:p>
          <a:p>
            <a:pPr lvl="1"/>
            <a:r>
              <a:rPr lang="en-US"/>
              <a:t>Tạo thư mục tên &lt;NHOM&gt; chứa tất cả file trên.</a:t>
            </a:r>
          </a:p>
          <a:p>
            <a:pPr lvl="1"/>
            <a:r>
              <a:rPr lang="en-US"/>
              <a:t>Nén thư mục StockReport và đặt t</a:t>
            </a:r>
            <a:r>
              <a:rPr lang="vi-VN"/>
              <a:t>ên của file nén được quy định là &lt;Mã sinh viên&gt;_DAT1</a:t>
            </a:r>
            <a:r>
              <a:rPr lang="en-US"/>
              <a:t>11</a:t>
            </a:r>
            <a:r>
              <a:rPr lang="vi-VN"/>
              <a:t>_Assignment.zip (ví dụ: TyNVPS10008_</a:t>
            </a:r>
            <a:r>
              <a:rPr lang="en-US"/>
              <a:t>DAT111</a:t>
            </a:r>
            <a:r>
              <a:rPr lang="vi-VN"/>
              <a:t>_Assignment.zip). Nộp bài đúng nơi yêu cầu của giảng viên hướng dẫn. </a:t>
            </a:r>
            <a:endParaRPr lang="en-US"/>
          </a:p>
          <a:p>
            <a:pPr lvl="1"/>
            <a:endParaRPr lang="en-US"/>
          </a:p>
        </p:txBody>
      </p:sp>
    </p:spTree>
    <p:extLst>
      <p:ext uri="{BB962C8B-B14F-4D97-AF65-F5344CB8AC3E}">
        <p14:creationId xmlns:p14="http://schemas.microsoft.com/office/powerpoint/2010/main" val="1997189292"/>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10200" y="2957776"/>
            <a:ext cx="380918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Bảo vệ dự án</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1765104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p:cNvPicPr>
          <p:nvPr>
            <p:custDataLst>
              <p:tags r:id="rId1"/>
            </p:custDataLst>
          </p:nvPr>
        </p:nvPicPr>
        <p:blipFill rotWithShape="1">
          <a:blip r:embed="rId5">
            <a:extLst>
              <a:ext uri="{28A0092B-C50C-407E-A947-70E740481C1C}">
                <a14:useLocalDpi xmlns:a14="http://schemas.microsoft.com/office/drawing/2010/main"/>
              </a:ext>
            </a:extLst>
          </a:blip>
          <a:srcRect r="90861"/>
          <a:stretch/>
        </p:blipFill>
        <p:spPr bwMode="auto">
          <a:xfrm>
            <a:off x="0" y="0"/>
            <a:ext cx="2853507" cy="6845300"/>
          </a:xfrm>
          <a:prstGeom prst="rect">
            <a:avLst/>
          </a:prstGeom>
        </p:spPr>
      </p:pic>
      <p:pic>
        <p:nvPicPr>
          <p:cNvPr id="13" name="Picture 12"/>
          <p:cNvPicPr>
            <a:picLocks/>
          </p:cNvPicPr>
          <p:nvPr>
            <p:custDataLst>
              <p:tags r:id="rId2"/>
            </p:custDataLst>
          </p:nvPr>
        </p:nvPicPr>
        <p:blipFill>
          <a:blip r:embed="rId5" cstate="email">
            <a:extLst>
              <a:ext uri="{28A0092B-C50C-407E-A947-70E740481C1C}">
                <a14:useLocalDpi xmlns:a14="http://schemas.microsoft.com/office/drawing/2010/main"/>
              </a:ext>
            </a:extLst>
          </a:blip>
          <a:stretch>
            <a:fillRect/>
          </a:stretch>
        </p:blipFill>
        <p:spPr bwMode="auto">
          <a:xfrm>
            <a:off x="2787345" y="12700"/>
            <a:ext cx="9404656" cy="6832600"/>
          </a:xfrm>
          <a:prstGeom prst="rect">
            <a:avLst/>
          </a:prstGeom>
        </p:spPr>
      </p:pic>
      <p:sp>
        <p:nvSpPr>
          <p:cNvPr id="14" name="Rectangle 13"/>
          <p:cNvSpPr/>
          <p:nvPr/>
        </p:nvSpPr>
        <p:spPr>
          <a:xfrm>
            <a:off x="2275344" y="4724400"/>
            <a:ext cx="4506456" cy="2239371"/>
          </a:xfrm>
          <a:prstGeom prst="rect">
            <a:avLst/>
          </a:prstGeom>
          <a:solidFill>
            <a:schemeClr val="bg1">
              <a:lumMod val="65000"/>
            </a:schemeClr>
          </a:solidFill>
          <a:ln>
            <a:noFill/>
          </a:ln>
          <a:effectLst>
            <a:outerShdw blurRad="50800" dist="38100" dir="2700000" algn="tl" rotWithShape="0">
              <a:prstClr val="black">
                <a:alpha val="40000"/>
              </a:prstClr>
            </a:out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lIns="274320" r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20" normalizeH="0" baseline="0" noProof="0">
                <a:ln>
                  <a:noFill/>
                </a:ln>
                <a:solidFill>
                  <a:srgbClr val="FF5A33"/>
                </a:solidFill>
                <a:effectLst>
                  <a:outerShdw blurRad="38100" dist="38100" dir="2700000" algn="tl">
                    <a:srgbClr val="000000">
                      <a:alpha val="43137"/>
                    </a:srgbClr>
                  </a:outerShdw>
                </a:effectLst>
                <a:uLnTx/>
                <a:uFillTx/>
                <a:latin typeface="Segoe UI" pitchFamily="34" charset="0"/>
                <a:ea typeface="Segoe UI" pitchFamily="34" charset="0"/>
                <a:cs typeface="Segoe UI" pitchFamily="34" charset="0"/>
              </a:rPr>
              <a:t>       </a:t>
            </a:r>
            <a:r>
              <a:rPr kumimoji="0" lang="en-US" sz="5400" b="1" i="0" u="none" strike="noStrike" kern="1200" cap="none" spc="-20" normalizeH="0" baseline="0" noProof="0" err="1">
                <a:ln>
                  <a:noFill/>
                </a:ln>
                <a:solidFill>
                  <a:srgbClr val="FF5A33"/>
                </a:solidFill>
                <a:effectLst>
                  <a:outerShdw blurRad="38100" dist="38100" dir="2700000" algn="tl">
                    <a:srgbClr val="000000">
                      <a:alpha val="43137"/>
                    </a:srgbClr>
                  </a:outerShdw>
                </a:effectLst>
                <a:uLnTx/>
                <a:uFillTx/>
                <a:latin typeface="Segoe UI" pitchFamily="34" charset="0"/>
                <a:ea typeface="Segoe UI" pitchFamily="34" charset="0"/>
                <a:cs typeface="Segoe UI" pitchFamily="34" charset="0"/>
              </a:rPr>
              <a:t>Cảm</a:t>
            </a:r>
            <a:r>
              <a:rPr kumimoji="0" lang="en-US" sz="5400" b="1" i="0" u="none" strike="noStrike" kern="1200" cap="none" spc="-20" normalizeH="0" baseline="0" noProof="0">
                <a:ln>
                  <a:noFill/>
                </a:ln>
                <a:solidFill>
                  <a:srgbClr val="FF5A33"/>
                </a:solidFill>
                <a:effectLst>
                  <a:outerShdw blurRad="38100" dist="38100" dir="2700000" algn="tl">
                    <a:srgbClr val="000000">
                      <a:alpha val="43137"/>
                    </a:srgbClr>
                  </a:outerShdw>
                </a:effectLst>
                <a:uLnTx/>
                <a:uFillTx/>
                <a:latin typeface="Segoe UI" pitchFamily="34" charset="0"/>
                <a:ea typeface="Segoe UI" pitchFamily="34" charset="0"/>
                <a:cs typeface="Segoe UI" pitchFamily="34" charset="0"/>
              </a:rPr>
              <a:t> </a:t>
            </a:r>
            <a:r>
              <a:rPr kumimoji="0" lang="en-US" sz="5400" b="1" i="0" u="none" strike="noStrike" kern="1200" cap="none" spc="-20" normalizeH="0" baseline="0" noProof="0" err="1">
                <a:ln>
                  <a:noFill/>
                </a:ln>
                <a:solidFill>
                  <a:srgbClr val="FF5A33"/>
                </a:solidFill>
                <a:effectLst>
                  <a:outerShdw blurRad="38100" dist="38100" dir="2700000" algn="tl">
                    <a:srgbClr val="000000">
                      <a:alpha val="43137"/>
                    </a:srgbClr>
                  </a:outerShdw>
                </a:effectLst>
                <a:uLnTx/>
                <a:uFillTx/>
                <a:latin typeface="Segoe UI" pitchFamily="34" charset="0"/>
                <a:ea typeface="Segoe UI" pitchFamily="34" charset="0"/>
                <a:cs typeface="Segoe UI" pitchFamily="34" charset="0"/>
              </a:rPr>
              <a:t>ơn</a:t>
            </a:r>
            <a:endParaRPr kumimoji="0" lang="en-US" sz="5400" b="1" i="0" u="none" strike="noStrike" kern="1200" cap="none" spc="-20" normalizeH="0" baseline="0" noProof="0">
              <a:ln>
                <a:noFill/>
              </a:ln>
              <a:solidFill>
                <a:srgbClr val="FF5A33"/>
              </a:solidFill>
              <a:effectLst>
                <a:outerShdw blurRad="38100" dist="38100" dir="2700000" algn="tl">
                  <a:srgbClr val="000000">
                    <a:alpha val="43137"/>
                  </a:srgbClr>
                </a:outerShdw>
              </a:effectLst>
              <a:uLnTx/>
              <a:uFillTx/>
              <a:latin typeface="Segoe UI" pitchFamily="34" charset="0"/>
              <a:ea typeface="Segoe UI" pitchFamily="34" charset="0"/>
              <a:cs typeface="Segoe UI" pitchFamily="34" charset="0"/>
            </a:endParaRPr>
          </a:p>
        </p:txBody>
      </p:sp>
      <p:grpSp>
        <p:nvGrpSpPr>
          <p:cNvPr id="15" name="Group 14"/>
          <p:cNvGrpSpPr/>
          <p:nvPr/>
        </p:nvGrpSpPr>
        <p:grpSpPr>
          <a:xfrm>
            <a:off x="1066800" y="2542160"/>
            <a:ext cx="3327030" cy="4371824"/>
            <a:chOff x="-2798010" y="2616804"/>
            <a:chExt cx="2238173" cy="4371824"/>
          </a:xfrm>
        </p:grpSpPr>
        <p:sp>
          <p:nvSpPr>
            <p:cNvPr id="16" name="Freeform 15"/>
            <p:cNvSpPr/>
            <p:nvPr/>
          </p:nvSpPr>
          <p:spPr>
            <a:xfrm>
              <a:off x="-2468880" y="3032760"/>
              <a:ext cx="1737360" cy="1935480"/>
            </a:xfrm>
            <a:custGeom>
              <a:avLst/>
              <a:gdLst>
                <a:gd name="connsiteX0" fmla="*/ 0 w 1737360"/>
                <a:gd name="connsiteY0" fmla="*/ 0 h 1935480"/>
                <a:gd name="connsiteX1" fmla="*/ 228600 w 1737360"/>
                <a:gd name="connsiteY1" fmla="*/ 1158240 h 1935480"/>
                <a:gd name="connsiteX2" fmla="*/ 701040 w 1737360"/>
                <a:gd name="connsiteY2" fmla="*/ 1524000 h 1935480"/>
                <a:gd name="connsiteX3" fmla="*/ 1432560 w 1737360"/>
                <a:gd name="connsiteY3" fmla="*/ 1935480 h 1935480"/>
                <a:gd name="connsiteX4" fmla="*/ 1737360 w 1737360"/>
                <a:gd name="connsiteY4" fmla="*/ 1844040 h 1935480"/>
                <a:gd name="connsiteX5" fmla="*/ 1706880 w 1737360"/>
                <a:gd name="connsiteY5" fmla="*/ 1676400 h 1935480"/>
                <a:gd name="connsiteX6" fmla="*/ 1706880 w 1737360"/>
                <a:gd name="connsiteY6" fmla="*/ 1234440 h 1935480"/>
                <a:gd name="connsiteX7" fmla="*/ 1493520 w 1737360"/>
                <a:gd name="connsiteY7" fmla="*/ 899160 h 1935480"/>
                <a:gd name="connsiteX8" fmla="*/ 1036320 w 1737360"/>
                <a:gd name="connsiteY8" fmla="*/ 701040 h 1935480"/>
                <a:gd name="connsiteX9" fmla="*/ 350520 w 1737360"/>
                <a:gd name="connsiteY9" fmla="*/ 259080 h 1935480"/>
                <a:gd name="connsiteX10" fmla="*/ 0 w 1737360"/>
                <a:gd name="connsiteY10" fmla="*/ 0 h 19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7360" h="1935480">
                  <a:moveTo>
                    <a:pt x="0" y="0"/>
                  </a:moveTo>
                  <a:lnTo>
                    <a:pt x="228600" y="1158240"/>
                  </a:lnTo>
                  <a:lnTo>
                    <a:pt x="701040" y="1524000"/>
                  </a:lnTo>
                  <a:lnTo>
                    <a:pt x="1432560" y="1935480"/>
                  </a:lnTo>
                  <a:lnTo>
                    <a:pt x="1737360" y="1844040"/>
                  </a:lnTo>
                  <a:lnTo>
                    <a:pt x="1706880" y="1676400"/>
                  </a:lnTo>
                  <a:lnTo>
                    <a:pt x="1706880" y="1234440"/>
                  </a:lnTo>
                  <a:lnTo>
                    <a:pt x="1493520" y="899160"/>
                  </a:lnTo>
                  <a:lnTo>
                    <a:pt x="1036320" y="701040"/>
                  </a:lnTo>
                  <a:lnTo>
                    <a:pt x="350520" y="259080"/>
                  </a:lnTo>
                  <a:lnTo>
                    <a:pt x="0" y="0"/>
                  </a:lnTo>
                  <a:close/>
                </a:path>
              </a:pathLst>
            </a:custGeom>
            <a:solidFill>
              <a:schemeClr val="bg1"/>
            </a:solidFill>
            <a:ln>
              <a:noFill/>
            </a:ln>
          </p:spPr>
          <p:txBody>
            <a:bodyPr wrap="none" rtlCol="0" anchor="ctr">
              <a:noAutofit/>
            </a:bodyPr>
            <a:lstStyle/>
            <a:p>
              <a:pPr marL="0" marR="0" lvl="0" indent="0" algn="just" defTabSz="914400" rtl="0" eaLnBrk="1" fontAlgn="auto" latinLnBrk="0" hangingPunct="1">
                <a:lnSpc>
                  <a:spcPct val="120000"/>
                </a:lnSpc>
                <a:spcBef>
                  <a:spcPts val="600"/>
                </a:spcBef>
                <a:spcAft>
                  <a:spcPts val="0"/>
                </a:spcAft>
                <a:buClrTx/>
                <a:buSzTx/>
                <a:buFontTx/>
                <a:buNone/>
                <a:tabLst/>
                <a:defRPr/>
              </a:pPr>
              <a:endParaRPr kumimoji="0" lang="vi-VN" sz="2400" b="1" i="0" u="none" strike="noStrike" kern="1200" cap="none" spc="0"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nvGrpSpPr>
            <p:cNvPr id="17" name="Group 16"/>
            <p:cNvGrpSpPr/>
            <p:nvPr/>
          </p:nvGrpSpPr>
          <p:grpSpPr>
            <a:xfrm>
              <a:off x="-2798010" y="2616804"/>
              <a:ext cx="2238173" cy="4371824"/>
              <a:chOff x="100462" y="2616804"/>
              <a:chExt cx="2238173" cy="4371824"/>
            </a:xfrm>
          </p:grpSpPr>
          <p:grpSp>
            <p:nvGrpSpPr>
              <p:cNvPr id="18" name="Group 17"/>
              <p:cNvGrpSpPr/>
              <p:nvPr/>
            </p:nvGrpSpPr>
            <p:grpSpPr>
              <a:xfrm>
                <a:off x="100462" y="2616804"/>
                <a:ext cx="2238173" cy="3972506"/>
                <a:chOff x="-84753" y="2896722"/>
                <a:chExt cx="2238173" cy="3972506"/>
              </a:xfrm>
            </p:grpSpPr>
            <p:sp>
              <p:nvSpPr>
                <p:cNvPr id="20" name="Freeform 19"/>
                <p:cNvSpPr/>
                <p:nvPr/>
              </p:nvSpPr>
              <p:spPr>
                <a:xfrm>
                  <a:off x="196771" y="3252486"/>
                  <a:ext cx="114172" cy="1400537"/>
                </a:xfrm>
                <a:custGeom>
                  <a:avLst/>
                  <a:gdLst>
                    <a:gd name="connsiteX0" fmla="*/ 0 w 57873"/>
                    <a:gd name="connsiteY0" fmla="*/ 0 h 1400537"/>
                    <a:gd name="connsiteX1" fmla="*/ 57873 w 57873"/>
                    <a:gd name="connsiteY1" fmla="*/ 1400537 h 1400537"/>
                    <a:gd name="connsiteX2" fmla="*/ 57873 w 57873"/>
                    <a:gd name="connsiteY2" fmla="*/ 1400537 h 1400537"/>
                    <a:gd name="connsiteX3" fmla="*/ 46298 w 57873"/>
                    <a:gd name="connsiteY3" fmla="*/ 57873 h 1400537"/>
                    <a:gd name="connsiteX4" fmla="*/ 0 w 57873"/>
                    <a:gd name="connsiteY4" fmla="*/ 0 h 1400537"/>
                    <a:gd name="connsiteX0" fmla="*/ 0 w 83739"/>
                    <a:gd name="connsiteY0" fmla="*/ 0 h 1400537"/>
                    <a:gd name="connsiteX1" fmla="*/ 57873 w 83739"/>
                    <a:gd name="connsiteY1" fmla="*/ 1400537 h 1400537"/>
                    <a:gd name="connsiteX2" fmla="*/ 57873 w 83739"/>
                    <a:gd name="connsiteY2" fmla="*/ 1400537 h 1400537"/>
                    <a:gd name="connsiteX3" fmla="*/ 83646 w 83739"/>
                    <a:gd name="connsiteY3" fmla="*/ 1142730 h 1400537"/>
                    <a:gd name="connsiteX4" fmla="*/ 46298 w 83739"/>
                    <a:gd name="connsiteY4" fmla="*/ 57873 h 1400537"/>
                    <a:gd name="connsiteX5" fmla="*/ 0 w 83739"/>
                    <a:gd name="connsiteY5" fmla="*/ 0 h 1400537"/>
                    <a:gd name="connsiteX0" fmla="*/ 0 w 114172"/>
                    <a:gd name="connsiteY0" fmla="*/ 0 h 1400537"/>
                    <a:gd name="connsiteX1" fmla="*/ 57873 w 114172"/>
                    <a:gd name="connsiteY1" fmla="*/ 1400537 h 1400537"/>
                    <a:gd name="connsiteX2" fmla="*/ 57873 w 114172"/>
                    <a:gd name="connsiteY2" fmla="*/ 1400537 h 1400537"/>
                    <a:gd name="connsiteX3" fmla="*/ 114126 w 114172"/>
                    <a:gd name="connsiteY3" fmla="*/ 1136634 h 1400537"/>
                    <a:gd name="connsiteX4" fmla="*/ 46298 w 114172"/>
                    <a:gd name="connsiteY4" fmla="*/ 57873 h 1400537"/>
                    <a:gd name="connsiteX5" fmla="*/ 0 w 114172"/>
                    <a:gd name="connsiteY5" fmla="*/ 0 h 140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172" h="1400537">
                      <a:moveTo>
                        <a:pt x="0" y="0"/>
                      </a:moveTo>
                      <a:lnTo>
                        <a:pt x="57873" y="1400537"/>
                      </a:lnTo>
                      <a:lnTo>
                        <a:pt x="57873" y="1400537"/>
                      </a:lnTo>
                      <a:cubicBezTo>
                        <a:pt x="57089" y="1327089"/>
                        <a:pt x="116055" y="1360411"/>
                        <a:pt x="114126" y="1136634"/>
                      </a:cubicBezTo>
                      <a:cubicBezTo>
                        <a:pt x="112197" y="912857"/>
                        <a:pt x="55159" y="217848"/>
                        <a:pt x="46298" y="57873"/>
                      </a:cubicBezTo>
                      <a:lnTo>
                        <a:pt x="0" y="0"/>
                      </a:lnTo>
                      <a:close/>
                    </a:path>
                  </a:pathLst>
                </a:custGeom>
                <a:solidFill>
                  <a:schemeClr val="bg1"/>
                </a:solidFill>
                <a:ln>
                  <a:noFill/>
                </a:ln>
              </p:spPr>
              <p:txBody>
                <a:bodyPr wrap="none" rtlCol="0" anchor="ctr">
                  <a:noAutofit/>
                </a:bodyPr>
                <a:lstStyle/>
                <a:p>
                  <a:pPr marL="0" marR="0" lvl="0" indent="0" algn="just" defTabSz="914400" rtl="0" eaLnBrk="1" fontAlgn="auto" latinLnBrk="0" hangingPunct="1">
                    <a:lnSpc>
                      <a:spcPct val="120000"/>
                    </a:lnSpc>
                    <a:spcBef>
                      <a:spcPts val="600"/>
                    </a:spcBef>
                    <a:spcAft>
                      <a:spcPts val="0"/>
                    </a:spcAft>
                    <a:buClrTx/>
                    <a:buSzTx/>
                    <a:buFontTx/>
                    <a:buNone/>
                    <a:tabLst/>
                    <a:defRPr/>
                  </a:pPr>
                  <a:endParaRPr kumimoji="0" lang="vi-VN" sz="2400" b="1" i="0" u="none" strike="noStrike" kern="1200" cap="none" spc="0" normalizeH="0" baseline="0" noProof="0">
                    <a:ln>
                      <a:noFill/>
                    </a:ln>
                    <a:solidFill>
                      <a:prstClr val="black"/>
                    </a:solidFill>
                    <a:effectLst/>
                    <a:uLnTx/>
                    <a:uFillTx/>
                    <a:latin typeface="Segoe UI" pitchFamily="34" charset="0"/>
                    <a:ea typeface="Segoe UI" pitchFamily="34" charset="0"/>
                    <a:cs typeface="Segoe UI" pitchFamily="34" charset="0"/>
                  </a:endParaRPr>
                </a:p>
              </p:txBody>
            </p:sp>
            <p:pic>
              <p:nvPicPr>
                <p:cNvPr id="21" name="Picture 2"/>
                <p:cNvPicPr>
                  <a:picLocks noChangeAspect="1" noChangeArrowheads="1"/>
                </p:cNvPicPr>
                <p:nvPr/>
              </p:nvPicPr>
              <p:blipFill rotWithShape="1">
                <a:blip r:embed="rId6" cstate="email">
                  <a:clrChange>
                    <a:clrFrom>
                      <a:srgbClr val="FFFFFF"/>
                    </a:clrFrom>
                    <a:clrTo>
                      <a:srgbClr val="FFFFFF">
                        <a:alpha val="0"/>
                      </a:srgbClr>
                    </a:clrTo>
                  </a:clrChange>
                  <a:extLst>
                    <a:ext uri="{BEBA8EAE-BF5A-486C-A8C5-ECC9F3942E4B}">
                      <a14:imgProps xmlns:a14="http://schemas.microsoft.com/office/drawing/2010/main">
                        <a14:imgLayer r:embed="rId7">
                          <a14:imgEffect>
                            <a14:backgroundRemoval t="1966" b="96151" l="24898" r="76658">
                              <a14:foregroundMark x1="30139" y1="9337" x2="46274" y2="16216"/>
                              <a14:foregroundMark x1="46274" y1="17609" x2="54464" y2="23014"/>
                              <a14:foregroundMark x1="56921" y1="29894" x2="69533" y2="34316"/>
                              <a14:foregroundMark x1="69861" y1="35627" x2="69533" y2="63554"/>
                              <a14:foregroundMark x1="68223" y1="62735" x2="70352" y2="43325"/>
                              <a14:foregroundMark x1="71171" y1="38084" x2="71990" y2="51515"/>
                              <a14:foregroundMark x1="66830" y1="41360" x2="67649" y2="52334"/>
                              <a14:foregroundMark x1="68468" y1="43571" x2="48485" y2="34562"/>
                              <a14:foregroundMark x1="69533" y1="48239" x2="62408" y2="37592"/>
                              <a14:foregroundMark x1="63554" y1="38657" x2="66257" y2="47174"/>
                              <a14:foregroundMark x1="53153" y1="19492" x2="54464" y2="23014"/>
                              <a14:foregroundMark x1="27109" y1="8272" x2="29566" y2="50942"/>
                              <a14:foregroundMark x1="31777" y1="40868" x2="30631" y2="20066"/>
                              <a14:foregroundMark x1="28174" y1="8845" x2="29566" y2="42506"/>
                              <a14:foregroundMark x1="36691" y1="46847" x2="42424" y2="48485"/>
                              <a14:foregroundMark x1="45455" y1="56429" x2="46519" y2="60033"/>
                              <a14:foregroundMark x1="49877" y1="44144" x2="58886" y2="65766"/>
                              <a14:foregroundMark x1="44799" y1="56429" x2="44881" y2="52252"/>
                              <a14:foregroundMark x1="64046" y1="38903" x2="62326" y2="45127"/>
                              <a14:foregroundMark x1="65684" y1="38002" x2="63964" y2="43735"/>
                              <a14:foregroundMark x1="62981" y1="38084" x2="63554" y2="41687"/>
                              <a14:foregroundMark x1="64619" y1="37838" x2="62162" y2="40295"/>
                              <a14:foregroundMark x1="64373" y1="38084" x2="65192" y2="44554"/>
                              <a14:foregroundMark x1="62735" y1="38903" x2="66257" y2="41360"/>
                              <a14:foregroundMark x1="66011" y1="45373" x2="69124" y2="50696"/>
                              <a14:foregroundMark x1="67813" y1="44963" x2="69042" y2="50123"/>
                              <a14:foregroundMark x1="69042" y1="44554" x2="69533" y2="50041"/>
                              <a14:foregroundMark x1="69451" y1="44308" x2="69861" y2="50041"/>
                              <a14:foregroundMark x1="69861" y1="45946" x2="69943" y2="51843"/>
                              <a14:foregroundMark x1="69697" y1="45536" x2="69861" y2="51515"/>
                              <a14:foregroundMark x1="69861" y1="46192" x2="70516" y2="49877"/>
                              <a14:foregroundMark x1="71499" y1="51351" x2="66011" y2="47830"/>
                              <a14:foregroundMark x1="64865" y1="38657" x2="62408" y2="41360"/>
                              <a14:foregroundMark x1="61753" y1="38247" x2="64373" y2="41933"/>
                              <a14:foregroundMark x1="59951" y1="38411" x2="66011" y2="41278"/>
                              <a14:foregroundMark x1="65684" y1="37265" x2="63964" y2="41360"/>
                              <a14:foregroundMark x1="59541" y1="37428" x2="61179" y2="42506"/>
                              <a14:foregroundMark x1="61753" y1="38411" x2="64373" y2="43489"/>
                              <a14:foregroundMark x1="62735" y1="39230" x2="62981" y2="41933"/>
                              <a14:foregroundMark x1="61507" y1="37674" x2="62817" y2="43735"/>
                              <a14:foregroundMark x1="61998" y1="38084" x2="63145" y2="42097"/>
                              <a14:foregroundMark x1="61589" y1="38247" x2="63145" y2="42670"/>
                              <a14:foregroundMark x1="62408" y1="37428" x2="64046" y2="42916"/>
                              <a14:foregroundMark x1="62981" y1="37674" x2="65029" y2="43489"/>
                              <a14:foregroundMark x1="63145" y1="35790" x2="66093" y2="44144"/>
                              <a14:foregroundMark x1="64455" y1="37265" x2="66257" y2="45536"/>
                              <a14:foregroundMark x1="64373" y1="37838" x2="67240" y2="43079"/>
                              <a14:foregroundMark x1="62981" y1="38411" x2="62817" y2="43079"/>
                              <a14:foregroundMark x1="62817" y1="42097" x2="65192" y2="45536"/>
                              <a14:foregroundMark x1="28501" y1="26454" x2="29566" y2="42752"/>
                              <a14:foregroundMark x1="26863" y1="5815" x2="33170" y2="93939"/>
                              <a14:foregroundMark x1="27355" y1="4996" x2="27109" y2="8026"/>
                              <a14:foregroundMark x1="61916" y1="36773" x2="66749" y2="41769"/>
                              <a14:foregroundMark x1="65192" y1="34889" x2="67322" y2="46192"/>
                              <a14:foregroundMark x1="68468" y1="41032" x2="69206" y2="52334"/>
                              <a14:foregroundMark x1="70762" y1="46028" x2="70188" y2="51761"/>
                              <a14:foregroundMark x1="71335" y1="47174" x2="69042" y2="52170"/>
                              <a14:foregroundMark x1="71744" y1="51188" x2="65438" y2="48157"/>
                              <a14:foregroundMark x1="67158" y1="47748" x2="70188" y2="49877"/>
                              <a14:foregroundMark x1="71581" y1="52334" x2="62326" y2="36036"/>
                              <a14:foregroundMark x1="62572" y1="35299" x2="66339" y2="40049"/>
                              <a14:foregroundMark x1="64455" y1="35053" x2="65602" y2="41196"/>
                              <a14:foregroundMark x1="64619" y1="35872" x2="66175" y2="45045"/>
                              <a14:foregroundMark x1="62899" y1="38329" x2="65192" y2="44636"/>
                              <a14:foregroundMark x1="63145" y1="37183" x2="65029" y2="44308"/>
                              <a14:foregroundMark x1="62162" y1="37183" x2="67158" y2="46765"/>
                              <a14:foregroundMark x1="63309" y1="35463" x2="68059" y2="52334"/>
                              <a14:foregroundMark x1="65192" y1="40868" x2="70434" y2="50450"/>
                              <a14:foregroundMark x1="68059" y1="41769" x2="69451" y2="50205"/>
                              <a14:foregroundMark x1="67158" y1="41605" x2="68468" y2="52744"/>
                              <a14:foregroundMark x1="68468" y1="47174" x2="69861" y2="54218"/>
                              <a14:foregroundMark x1="68059" y1="44881" x2="69451" y2="53481"/>
                              <a14:foregroundMark x1="69206" y1="45618" x2="70434" y2="55201"/>
                              <a14:foregroundMark x1="68632" y1="45618" x2="70598" y2="54054"/>
                              <a14:foregroundMark x1="69861" y1="47748" x2="69861" y2="53317"/>
                              <a14:foregroundMark x1="69861" y1="46765" x2="69861" y2="51351"/>
                              <a14:foregroundMark x1="70598" y1="45618" x2="70598" y2="52170"/>
                              <a14:foregroundMark x1="70598" y1="48894" x2="71007" y2="53645"/>
                              <a14:foregroundMark x1="70434" y1="45455" x2="70434" y2="49304"/>
                              <a14:foregroundMark x1="70434" y1="46355" x2="70434" y2="54218"/>
                              <a14:foregroundMark x1="70434" y1="46929" x2="70598" y2="52170"/>
                              <a14:foregroundMark x1="70598" y1="47338" x2="70598" y2="53890"/>
                              <a14:foregroundMark x1="70188" y1="44472" x2="70188" y2="52170"/>
                              <a14:foregroundMark x1="70188" y1="43898" x2="70762" y2="52744"/>
                              <a14:foregroundMark x1="70434" y1="47748" x2="70762" y2="53071"/>
                              <a14:foregroundMark x1="69861" y1="43161" x2="70025" y2="50450"/>
                              <a14:foregroundMark x1="66175" y1="40459" x2="67486" y2="48321"/>
                              <a14:foregroundMark x1="65192" y1="35872" x2="67895" y2="47174"/>
                              <a14:foregroundMark x1="63882" y1="36036" x2="66585" y2="44308"/>
                              <a14:foregroundMark x1="64292" y1="38903" x2="65602" y2="45209"/>
                              <a14:foregroundMark x1="63882" y1="38739" x2="65766" y2="45209"/>
                              <a14:foregroundMark x1="64046" y1="39066" x2="65192" y2="44308"/>
                              <a14:foregroundMark x1="63882" y1="41032" x2="65029" y2="45618"/>
                              <a14:foregroundMark x1="64292" y1="41605" x2="65602" y2="46929"/>
                              <a14:foregroundMark x1="70188" y1="46765" x2="70025" y2="53972"/>
                              <a14:foregroundMark x1="70352" y1="45700" x2="70352" y2="51843"/>
                              <a14:foregroundMark x1="70352" y1="43980" x2="69861" y2="52007"/>
                              <a14:foregroundMark x1="69533" y1="44308" x2="69124" y2="52334"/>
                              <a14:foregroundMark x1="68305" y1="48321" x2="68305" y2="53645"/>
                              <a14:foregroundMark x1="67895" y1="46028" x2="67731" y2="50942"/>
                              <a14:foregroundMark x1="67568" y1="47502" x2="67568" y2="53071"/>
                              <a14:foregroundMark x1="66912" y1="47093" x2="66912" y2="53071"/>
                              <a14:foregroundMark x1="66912" y1="48894" x2="66912" y2="54136"/>
                              <a14:foregroundMark x1="66912" y1="45864" x2="67240" y2="53399"/>
                              <a14:foregroundMark x1="67404" y1="46355" x2="68141" y2="53972"/>
                              <a14:foregroundMark x1="68141" y1="47420" x2="69124" y2="54791"/>
                              <a14:foregroundMark x1="70025" y1="44308" x2="70188" y2="53071"/>
                              <a14:foregroundMark x1="71253" y1="43407" x2="71253" y2="50287"/>
                              <a14:foregroundMark x1="71253" y1="47256" x2="71253" y2="55528"/>
                              <a14:foregroundMark x1="71826" y1="45536" x2="71826" y2="52907"/>
                              <a14:foregroundMark x1="71826" y1="47093" x2="71826" y2="52580"/>
                              <a14:foregroundMark x1="71663" y1="45536" x2="71663" y2="52580"/>
                              <a14:foregroundMark x1="71663" y1="46028" x2="70925" y2="53563"/>
                              <a14:foregroundMark x1="70925" y1="46765" x2="70925" y2="52907"/>
                              <a14:foregroundMark x1="70925" y1="43898" x2="70598" y2="53235"/>
                              <a14:foregroundMark x1="70598" y1="48321" x2="70352" y2="53071"/>
                              <a14:foregroundMark x1="70188" y1="47256" x2="70352" y2="53972"/>
                              <a14:foregroundMark x1="70352" y1="46601" x2="70352" y2="54136"/>
                              <a14:foregroundMark x1="70352" y1="45700" x2="70352" y2="50614"/>
                              <a14:foregroundMark x1="70352" y1="47093" x2="70352" y2="53071"/>
                              <a14:foregroundMark x1="70352" y1="47502" x2="70188" y2="54300"/>
                              <a14:foregroundMark x1="69369" y1="46028" x2="69206" y2="50614"/>
                              <a14:foregroundMark x1="69206" y1="47666" x2="69206" y2="52416"/>
                              <a14:foregroundMark x1="69206" y1="44963" x2="69206" y2="49713"/>
                              <a14:foregroundMark x1="69206" y1="45536" x2="68960" y2="49959"/>
                              <a14:foregroundMark x1="68960" y1="45209" x2="68305" y2="53563"/>
                              <a14:foregroundMark x1="67731" y1="48731" x2="67731" y2="54464"/>
                              <a14:foregroundMark x1="66912" y1="47093" x2="66912" y2="52334"/>
                              <a14:foregroundMark x1="68059" y1="46192" x2="68468" y2="52334"/>
                              <a14:foregroundMark x1="69369" y1="48321" x2="69861" y2="52580"/>
                              <a14:foregroundMark x1="70598" y1="47256" x2="70925" y2="52907"/>
                              <a14:foregroundMark x1="70925" y1="49386" x2="71417" y2="55528"/>
                              <a14:foregroundMark x1="66667" y1="39885" x2="66667" y2="43079"/>
                              <a14:foregroundMark x1="63882" y1="36364" x2="63882" y2="44144"/>
                              <a14:foregroundMark x1="27518" y1="8108" x2="28583" y2="27518"/>
                              <a14:foregroundMark x1="27846" y1="9091" x2="27928" y2="15889"/>
                              <a14:foregroundMark x1="28256" y1="9091" x2="27928" y2="15233"/>
                              <a14:foregroundMark x1="27928" y1="9582" x2="27928" y2="15315"/>
                              <a14:foregroundMark x1="27518" y1="8518" x2="28583" y2="33743"/>
                              <a14:foregroundMark x1="28010" y1="9500" x2="28256" y2="33170"/>
                              <a14:foregroundMark x1="29238" y1="17199" x2="29238" y2="27027"/>
                              <a14:foregroundMark x1="28829" y1="20147" x2="28665" y2="29484"/>
                              <a14:foregroundMark x1="28665" y1="18509" x2="28665" y2="29975"/>
                              <a14:foregroundMark x1="28419" y1="18591" x2="28337" y2="29730"/>
                              <a14:foregroundMark x1="28256" y1="16462" x2="28256" y2="25471"/>
                              <a14:foregroundMark x1="27437" y1="9173" x2="27437" y2="20147"/>
                              <a14:foregroundMark x1="28010" y1="9337" x2="28337" y2="26454"/>
                              <a14:foregroundMark x1="28665" y1="8681" x2="28665" y2="17690"/>
                              <a14:foregroundMark x1="27928" y1="9582" x2="27928" y2="16871"/>
                              <a14:foregroundMark x1="27928" y1="10074" x2="27928" y2="16380"/>
                              <a14:foregroundMark x1="27928" y1="9910" x2="28092" y2="16953"/>
                              <a14:foregroundMark x1="27518" y1="10319" x2="28993" y2="23260"/>
                              <a14:foregroundMark x1="27764" y1="16462" x2="28092" y2="24652"/>
                              <a14:foregroundMark x1="27928" y1="18755" x2="27928" y2="22113"/>
                              <a14:foregroundMark x1="27682" y1="19165" x2="28010" y2="23915"/>
                              <a14:foregroundMark x1="29238" y1="36773" x2="28911" y2="43571"/>
                              <a14:foregroundMark x1="28829" y1="37183" x2="28829" y2="41769"/>
                              <a14:foregroundMark x1="28501" y1="36691" x2="28665" y2="40704"/>
                              <a14:foregroundMark x1="28665" y1="34562" x2="29566" y2="42015"/>
                              <a14:foregroundMark x1="29566" y1="33415" x2="30221" y2="41114"/>
                              <a14:foregroundMark x1="30221" y1="32187" x2="30631" y2="40459"/>
                              <a14:foregroundMark x1="30631" y1="26699" x2="30631" y2="33989"/>
                              <a14:foregroundMark x1="29484" y1="26699" x2="29484" y2="34808"/>
                              <a14:foregroundMark x1="28993" y1="24980" x2="29075" y2="33088"/>
                              <a14:foregroundMark x1="28501" y1="23833" x2="28501" y2="32596"/>
                              <a14:foregroundMark x1="28501" y1="23260" x2="29075" y2="33661"/>
                              <a14:foregroundMark x1="28419" y1="22932" x2="28419" y2="29975"/>
                              <a14:foregroundMark x1="28419" y1="21048" x2="28665" y2="31695"/>
                              <a14:foregroundMark x1="27928" y1="24161" x2="28419" y2="33907"/>
                              <a14:foregroundMark x1="28419" y1="24324" x2="30303" y2="36937"/>
                              <a14:backgroundMark x1="26044" y1="32596" x2="27764" y2="70844"/>
                              <a14:backgroundMark x1="33661" y1="54300" x2="36118" y2="74283"/>
                              <a14:backgroundMark x1="30958" y1="4423" x2="55610" y2="12940"/>
                              <a14:backgroundMark x1="51515" y1="11548" x2="67322" y2="26044"/>
                              <a14:backgroundMark x1="61916" y1="27191" x2="71744" y2="26618"/>
                              <a14:backgroundMark x1="69533" y1="6388" x2="71744" y2="19247"/>
                              <a14:backgroundMark x1="75020" y1="32924" x2="74201" y2="94267"/>
                              <a14:backgroundMark x1="70925" y1="92056" x2="38575" y2="91237"/>
                              <a14:backgroundMark x1="32023" y1="94758" x2="26044" y2="7699"/>
                              <a14:backgroundMark x1="31450" y1="53972" x2="34480" y2="93694"/>
                              <a14:backgroundMark x1="38575" y1="94758" x2="59132" y2="95086"/>
                              <a14:backgroundMark x1="37265" y1="58067" x2="45209" y2="80835"/>
                              <a14:backgroundMark x1="43243" y1="71007" x2="67649" y2="81081"/>
                              <a14:backgroundMark x1="70106" y1="73464" x2="40213" y2="84685"/>
                            </a14:backgroundRemoval>
                          </a14:imgEffect>
                        </a14:imgLayer>
                      </a14:imgProps>
                    </a:ext>
                    <a:ext uri="{28A0092B-C50C-407E-A947-70E740481C1C}">
                      <a14:useLocalDpi xmlns:a14="http://schemas.microsoft.com/office/drawing/2010/main"/>
                    </a:ext>
                  </a:extLst>
                </a:blip>
                <a:srcRect l="20048" r="23612"/>
                <a:stretch/>
              </p:blipFill>
              <p:spPr bwMode="auto">
                <a:xfrm>
                  <a:off x="-84753" y="2896722"/>
                  <a:ext cx="2238173" cy="3972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9" name="Picture 3"/>
              <p:cNvPicPr>
                <a:picLocks noChangeAspect="1" noChangeArrowheads="1"/>
              </p:cNvPicPr>
              <p:nvPr/>
            </p:nvPicPr>
            <p:blipFill rotWithShape="1">
              <a:blip r:embed="rId8" cstate="email">
                <a:clrChange>
                  <a:clrFrom>
                    <a:srgbClr val="CBC9CC"/>
                  </a:clrFrom>
                  <a:clrTo>
                    <a:srgbClr val="CBC9CC">
                      <a:alpha val="0"/>
                    </a:srgbClr>
                  </a:clrTo>
                </a:clrChange>
                <a:extLst>
                  <a:ext uri="{BEBA8EAE-BF5A-486C-A8C5-ECC9F3942E4B}">
                    <a14:imgProps xmlns:a14="http://schemas.microsoft.com/office/drawing/2010/main">
                      <a14:imgLayer r:embed="rId9">
                        <a14:imgEffect>
                          <a14:backgroundRemoval t="2439" b="97073" l="9016" r="67213"/>
                        </a14:imgEffect>
                      </a14:imgLayer>
                    </a14:imgProps>
                  </a:ext>
                  <a:ext uri="{28A0092B-C50C-407E-A947-70E740481C1C}">
                    <a14:useLocalDpi xmlns:a14="http://schemas.microsoft.com/office/drawing/2010/main"/>
                  </a:ext>
                </a:extLst>
              </a:blip>
              <a:srcRect/>
              <a:stretch/>
            </p:blipFill>
            <p:spPr bwMode="auto">
              <a:xfrm>
                <a:off x="100462" y="5057191"/>
                <a:ext cx="1150930" cy="193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3367862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5588" y="2957776"/>
            <a:ext cx="4117024" cy="92333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small">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Tổ chức nhóm</a:t>
            </a:r>
          </a:p>
        </p:txBody>
      </p:sp>
      <p:cxnSp>
        <p:nvCxnSpPr>
          <p:cNvPr id="3" name="Straight Connector 2"/>
          <p:cNvCxnSpPr/>
          <p:nvPr/>
        </p:nvCxnSpPr>
        <p:spPr>
          <a:xfrm>
            <a:off x="762000" y="3886200"/>
            <a:ext cx="10744200" cy="0"/>
          </a:xfrm>
          <a:prstGeom prst="line">
            <a:avLst/>
          </a:prstGeom>
          <a:ln w="76200" cmpd="thinThick">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2543530" cy="3781953"/>
          </a:xfrm>
          <a:prstGeom prst="ellipse">
            <a:avLst/>
          </a:prstGeom>
          <a:ln>
            <a:noFill/>
          </a:ln>
          <a:effectLst>
            <a:softEdge rad="112500"/>
          </a:effectLst>
        </p:spPr>
      </p:pic>
    </p:spTree>
    <p:extLst>
      <p:ext uri="{BB962C8B-B14F-4D97-AF65-F5344CB8AC3E}">
        <p14:creationId xmlns:p14="http://schemas.microsoft.com/office/powerpoint/2010/main" val="3371335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Tổ chức nhóm</a:t>
            </a:r>
          </a:p>
        </p:txBody>
      </p:sp>
      <p:sp>
        <p:nvSpPr>
          <p:cNvPr id="3" name="Content Placeholder 2"/>
          <p:cNvSpPr>
            <a:spLocks noGrp="1"/>
          </p:cNvSpPr>
          <p:nvPr>
            <p:ph idx="1"/>
          </p:nvPr>
        </p:nvSpPr>
        <p:spPr>
          <a:xfrm>
            <a:off x="609600" y="1066800"/>
            <a:ext cx="8458200" cy="5257800"/>
          </a:xfrm>
        </p:spPr>
        <p:txBody>
          <a:bodyPr>
            <a:noAutofit/>
          </a:bodyPr>
          <a:lstStyle/>
          <a:p>
            <a:pPr algn="just">
              <a:buFont typeface="Wingdings" pitchFamily="2" charset="2"/>
              <a:buChar char="&amp;"/>
            </a:pPr>
            <a:r>
              <a:rPr lang="en-US" sz="2400" b="1" i="1">
                <a:effectLst>
                  <a:outerShdw blurRad="38100" dist="38100" dir="2700000" algn="tl">
                    <a:srgbClr val="000000">
                      <a:alpha val="43137"/>
                    </a:srgbClr>
                  </a:outerShdw>
                </a:effectLst>
              </a:rPr>
              <a:t>Phân nhóm</a:t>
            </a:r>
            <a:endParaRPr lang="en-US" sz="2400" i="1">
              <a:effectLst>
                <a:outerShdw blurRad="38100" dist="38100" dir="2700000" algn="tl">
                  <a:srgbClr val="000000">
                    <a:alpha val="43137"/>
                  </a:srgbClr>
                </a:outerShdw>
              </a:effectLst>
            </a:endParaRPr>
          </a:p>
          <a:p>
            <a:pPr lvl="1" algn="just"/>
            <a:r>
              <a:rPr lang="vi-VN"/>
              <a:t>Mỗi nhóm không quá 3 sinh viên</a:t>
            </a:r>
            <a:r>
              <a:rPr lang="en-US"/>
              <a:t>.</a:t>
            </a:r>
            <a:endParaRPr lang="vi-VN"/>
          </a:p>
          <a:p>
            <a:pPr lvl="1" algn="just"/>
            <a:r>
              <a:rPr lang="vi-VN"/>
              <a:t>Công việc được chia cho mỗi thành viên trong nhóm để thực hiện</a:t>
            </a:r>
            <a:r>
              <a:rPr lang="en-US"/>
              <a:t>.</a:t>
            </a:r>
            <a:endParaRPr lang="vi-VN"/>
          </a:p>
          <a:p>
            <a:pPr lvl="1" algn="just"/>
            <a:r>
              <a:rPr lang="vi-VN"/>
              <a:t>Mỗi thành viên có nhiệm vụ chia sẻ kiến thức đã được phân công cho các thành viên khác trong nhóm tránh trường hợp giảng viên hỏi không biết trả lời</a:t>
            </a:r>
            <a:r>
              <a:rPr lang="en-US"/>
              <a:t>.</a:t>
            </a:r>
            <a:endParaRPr lang="vi-VN"/>
          </a:p>
        </p:txBody>
      </p:sp>
      <p:pic>
        <p:nvPicPr>
          <p:cNvPr id="6" name="Picture 5" descr="A group of people standing on ladders and looking at a light bulb&#10;&#10;Description automatically generated">
            <a:extLst>
              <a:ext uri="{FF2B5EF4-FFF2-40B4-BE49-F238E27FC236}">
                <a16:creationId xmlns:a16="http://schemas.microsoft.com/office/drawing/2014/main" id="{681BCC90-632A-4BD1-9C5D-BFCE5217352C}"/>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10998" t="6023" r="9020" b="3526"/>
          <a:stretch/>
        </p:blipFill>
        <p:spPr>
          <a:xfrm>
            <a:off x="6019800" y="3412374"/>
            <a:ext cx="6096000" cy="3447011"/>
          </a:xfrm>
          <a:prstGeom prst="rect">
            <a:avLst/>
          </a:prstGeom>
        </p:spPr>
      </p:pic>
    </p:spTree>
    <p:extLst>
      <p:ext uri="{BB962C8B-B14F-4D97-AF65-F5344CB8AC3E}">
        <p14:creationId xmlns:p14="http://schemas.microsoft.com/office/powerpoint/2010/main" val="654383671"/>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Làm teamwork hiệu quả?</a:t>
            </a:r>
          </a:p>
        </p:txBody>
      </p:sp>
      <p:sp>
        <p:nvSpPr>
          <p:cNvPr id="8" name="Content Placeholder 2">
            <a:extLst>
              <a:ext uri="{FF2B5EF4-FFF2-40B4-BE49-F238E27FC236}">
                <a16:creationId xmlns:a16="http://schemas.microsoft.com/office/drawing/2014/main" id="{9E4ABF71-2F92-B652-E8E1-CAFDCFAB92AF}"/>
              </a:ext>
            </a:extLst>
          </p:cNvPr>
          <p:cNvSpPr>
            <a:spLocks noGrp="1"/>
          </p:cNvSpPr>
          <p:nvPr>
            <p:ph idx="1"/>
          </p:nvPr>
        </p:nvSpPr>
        <p:spPr>
          <a:xfrm>
            <a:off x="228600" y="914400"/>
            <a:ext cx="8077200" cy="5943600"/>
          </a:xfrm>
        </p:spPr>
        <p:txBody>
          <a:bodyPr>
            <a:noAutofit/>
          </a:bodyPr>
          <a:lstStyle/>
          <a:p>
            <a:pPr algn="just"/>
            <a:r>
              <a:rPr lang="en-US" sz="2200"/>
              <a:t>Xây dựng mục tiêu, nguyên tắc chung</a:t>
            </a:r>
          </a:p>
          <a:p>
            <a:pPr lvl="1" algn="just"/>
            <a:r>
              <a:rPr lang="vi-VN" sz="2200"/>
              <a:t>Cơ sở đầu tiên để có được đội nhóm gắn kết chính là có mục tiêu chung</a:t>
            </a:r>
            <a:r>
              <a:rPr lang="en-US" sz="2200"/>
              <a:t>. </a:t>
            </a:r>
            <a:r>
              <a:rPr lang="vi-VN" sz="2200"/>
              <a:t>Bạn cần tìm những người có chung chí hướng, chung suy nghĩ, từ đó tập hợp </a:t>
            </a:r>
            <a:r>
              <a:rPr lang="en-US" sz="2200"/>
              <a:t>thành team</a:t>
            </a:r>
            <a:r>
              <a:rPr lang="vi-VN" sz="2200"/>
              <a:t>.</a:t>
            </a:r>
            <a:endParaRPr lang="en-US" sz="2200" b="1"/>
          </a:p>
          <a:p>
            <a:pPr algn="just"/>
            <a:r>
              <a:rPr lang="vi-VN" sz="2200"/>
              <a:t>Hiểu được điểm mạnh, điểm yếu của từng thành viên</a:t>
            </a:r>
            <a:endParaRPr lang="en-US" sz="2200"/>
          </a:p>
          <a:p>
            <a:pPr lvl="1" algn="just"/>
            <a:r>
              <a:rPr lang="vi-VN" sz="2200"/>
              <a:t>Con người không có ai hoàn hảo, mỗi người đều có những thế mạnh và hạn chế riêng biệt. Chính vì điều này, cần phải chủ động tìm hiểu và nắm bắt được trình độ, khả năng thành viên của nhóm mình</a:t>
            </a:r>
            <a:r>
              <a:rPr lang="en-US" sz="2200"/>
              <a:t>. </a:t>
            </a:r>
          </a:p>
          <a:p>
            <a:pPr algn="just"/>
            <a:r>
              <a:rPr lang="en-US" sz="2200"/>
              <a:t>Phân công việc phù hợp với năng lực</a:t>
            </a:r>
          </a:p>
          <a:p>
            <a:pPr lvl="1" algn="just"/>
            <a:r>
              <a:rPr lang="vi-VN" sz="2200"/>
              <a:t>Khi đã nắm rõ được ưu điểm của từng thành viên thì điều cần làm tiếp theo chính là có kế hoạch giao công việc phù hợp</a:t>
            </a:r>
            <a:r>
              <a:rPr lang="en-US" sz="2200"/>
              <a:t>. </a:t>
            </a:r>
            <a:endParaRPr lang="en-US" sz="2200" b="1"/>
          </a:p>
          <a:p>
            <a:pPr marL="457200" lvl="1" indent="0" algn="just">
              <a:buNone/>
            </a:pPr>
            <a:endParaRPr lang="en-US" sz="2200" b="1"/>
          </a:p>
          <a:p>
            <a:pPr marL="457200" lvl="1" indent="0" algn="just">
              <a:buNone/>
            </a:pPr>
            <a:endParaRPr lang="en-US" sz="2200"/>
          </a:p>
          <a:p>
            <a:pPr marL="0" indent="0" algn="just">
              <a:buNone/>
            </a:pPr>
            <a:endParaRPr lang="en-US" sz="2200"/>
          </a:p>
        </p:txBody>
      </p:sp>
      <p:pic>
        <p:nvPicPr>
          <p:cNvPr id="10" name="Picture 9" descr="A group of people standing on cubes&#10;&#10;Description automatically generated">
            <a:extLst>
              <a:ext uri="{FF2B5EF4-FFF2-40B4-BE49-F238E27FC236}">
                <a16:creationId xmlns:a16="http://schemas.microsoft.com/office/drawing/2014/main" id="{EC48E2FA-7381-4237-46B6-69DC104A2B5D}"/>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4999" t="6022" r="5022"/>
          <a:stretch/>
        </p:blipFill>
        <p:spPr>
          <a:xfrm>
            <a:off x="5334000" y="3276600"/>
            <a:ext cx="6858000" cy="3581400"/>
          </a:xfrm>
          <a:prstGeom prst="rect">
            <a:avLst/>
          </a:prstGeom>
        </p:spPr>
      </p:pic>
      <p:pic>
        <p:nvPicPr>
          <p:cNvPr id="4" name="Picture 3" descr="A red sign with white text&#10;&#10;Description automatically generated">
            <a:extLst>
              <a:ext uri="{FF2B5EF4-FFF2-40B4-BE49-F238E27FC236}">
                <a16:creationId xmlns:a16="http://schemas.microsoft.com/office/drawing/2014/main" id="{919782FB-1C25-5F40-21AE-09F9FFAC8972}"/>
              </a:ext>
            </a:extLst>
          </p:cNvPr>
          <p:cNvPicPr>
            <a:picLocks noChangeAspect="1"/>
          </p:cNvPicPr>
          <p:nvPr/>
        </p:nvPicPr>
        <p:blipFill rotWithShape="1">
          <a:blip r:embed="rId3">
            <a:extLst>
              <a:ext uri="{28A0092B-C50C-407E-A947-70E740481C1C}">
                <a14:useLocalDpi xmlns:a14="http://schemas.microsoft.com/office/drawing/2010/main" val="0"/>
              </a:ext>
            </a:extLst>
          </a:blip>
          <a:srcRect l="8666" t="22000" r="8668" b="3333"/>
          <a:stretch/>
        </p:blipFill>
        <p:spPr>
          <a:xfrm>
            <a:off x="8991600" y="952500"/>
            <a:ext cx="2362200" cy="2133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78802804"/>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Làm teamwork hiệu quả?</a:t>
            </a:r>
          </a:p>
        </p:txBody>
      </p:sp>
      <p:sp>
        <p:nvSpPr>
          <p:cNvPr id="8" name="Content Placeholder 2">
            <a:extLst>
              <a:ext uri="{FF2B5EF4-FFF2-40B4-BE49-F238E27FC236}">
                <a16:creationId xmlns:a16="http://schemas.microsoft.com/office/drawing/2014/main" id="{9E4ABF71-2F92-B652-E8E1-CAFDCFAB92AF}"/>
              </a:ext>
            </a:extLst>
          </p:cNvPr>
          <p:cNvSpPr>
            <a:spLocks noGrp="1"/>
          </p:cNvSpPr>
          <p:nvPr>
            <p:ph idx="1"/>
          </p:nvPr>
        </p:nvSpPr>
        <p:spPr>
          <a:xfrm>
            <a:off x="228600" y="914400"/>
            <a:ext cx="9525000" cy="5181600"/>
          </a:xfrm>
        </p:spPr>
        <p:txBody>
          <a:bodyPr>
            <a:noAutofit/>
          </a:bodyPr>
          <a:lstStyle/>
          <a:p>
            <a:pPr algn="just"/>
            <a:r>
              <a:rPr lang="en-US" sz="2200"/>
              <a:t>Luôn có niềm tin vào đồng đội</a:t>
            </a:r>
          </a:p>
          <a:p>
            <a:pPr lvl="1" algn="just"/>
            <a:r>
              <a:rPr lang="vi-VN" sz="2200"/>
              <a:t>Khi làm việc teamwork, bạn cần phải có sự tin tưởng với những cộng sự của mình</a:t>
            </a:r>
            <a:r>
              <a:rPr lang="en-US" sz="2200"/>
              <a:t>. </a:t>
            </a:r>
            <a:endParaRPr lang="en-US" sz="2200" b="1"/>
          </a:p>
          <a:p>
            <a:pPr algn="just"/>
            <a:r>
              <a:rPr lang="en-US" sz="2200"/>
              <a:t>Luôn biết lắng nghe và thấu hiểu</a:t>
            </a:r>
          </a:p>
          <a:p>
            <a:pPr lvl="1" algn="just"/>
            <a:r>
              <a:rPr lang="en-US" sz="2200"/>
              <a:t>Cần chủ động lắng nghe đóng góp từ các thành viên trong nhóm. </a:t>
            </a:r>
            <a:r>
              <a:rPr lang="vi-VN" sz="2200"/>
              <a:t>tôn trọng ý kiến của nhau để có thể phối hợp và làm việc ăn ý hơn</a:t>
            </a:r>
            <a:r>
              <a:rPr lang="en-US" sz="2200"/>
              <a:t>. </a:t>
            </a:r>
            <a:endParaRPr lang="en-US" sz="2200" b="1"/>
          </a:p>
          <a:p>
            <a:pPr algn="just"/>
            <a:r>
              <a:rPr lang="en-US" sz="2200"/>
              <a:t>Đánh giá công bằng</a:t>
            </a:r>
          </a:p>
          <a:p>
            <a:pPr lvl="1" algn="just"/>
            <a:r>
              <a:rPr lang="en-US" sz="2200"/>
              <a:t>T</a:t>
            </a:r>
            <a:r>
              <a:rPr lang="vi-VN" sz="2200"/>
              <a:t>rước khi đưa ra các quyết định nên đưa ra những lời giải thích rõ ràng, tránh những mâu thuẫn bất đồng nhóm do chọn phương án của người này mà không chọn của người kia</a:t>
            </a:r>
            <a:r>
              <a:rPr lang="en-US" sz="2200"/>
              <a:t>.</a:t>
            </a:r>
          </a:p>
          <a:p>
            <a:pPr algn="just"/>
            <a:r>
              <a:rPr lang="en-US" sz="2200"/>
              <a:t>Thẳng thắn chia sẻ</a:t>
            </a:r>
          </a:p>
          <a:p>
            <a:pPr lvl="1" algn="just"/>
            <a:r>
              <a:rPr lang="en-US" sz="2200"/>
              <a:t>K</a:t>
            </a:r>
            <a:r>
              <a:rPr lang="vi-VN" sz="2200"/>
              <a:t>huyến khích các thành viên trong nhóm cùng chia sẻ để thúc đẩy sự phát triển năng lực của mỗi thành viên, tạo sự thấu hiểu để mọi người có thể phối hợp làm việc ăn ý với nhau hơn trong công việc</a:t>
            </a:r>
            <a:r>
              <a:rPr lang="en-US" sz="2200"/>
              <a:t> .</a:t>
            </a:r>
            <a:endParaRPr lang="en-US" sz="2200" b="1"/>
          </a:p>
          <a:p>
            <a:pPr lvl="1" algn="just"/>
            <a:endParaRPr lang="en-US" sz="2200" b="1"/>
          </a:p>
          <a:p>
            <a:pPr marL="457200" lvl="1" indent="0" algn="just">
              <a:buNone/>
            </a:pPr>
            <a:endParaRPr lang="en-US" sz="2200"/>
          </a:p>
          <a:p>
            <a:pPr marL="0" indent="0" algn="just">
              <a:buNone/>
            </a:pPr>
            <a:endParaRPr lang="en-US" sz="2200"/>
          </a:p>
        </p:txBody>
      </p:sp>
      <p:pic>
        <p:nvPicPr>
          <p:cNvPr id="3" name="Picture 2" descr="A group of people standing on cubes&#10;&#10;Description automatically generated">
            <a:extLst>
              <a:ext uri="{FF2B5EF4-FFF2-40B4-BE49-F238E27FC236}">
                <a16:creationId xmlns:a16="http://schemas.microsoft.com/office/drawing/2014/main" id="{B168B725-9C59-7A35-A2CB-9CEDDECC86E8}"/>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5999" t="6022" r="5022"/>
          <a:stretch/>
        </p:blipFill>
        <p:spPr>
          <a:xfrm>
            <a:off x="5410200" y="3276600"/>
            <a:ext cx="6781800" cy="3581400"/>
          </a:xfrm>
          <a:prstGeom prst="rect">
            <a:avLst/>
          </a:prstGeom>
        </p:spPr>
      </p:pic>
    </p:spTree>
    <p:extLst>
      <p:ext uri="{BB962C8B-B14F-4D97-AF65-F5344CB8AC3E}">
        <p14:creationId xmlns:p14="http://schemas.microsoft.com/office/powerpoint/2010/main" val="474074828"/>
      </p:ext>
    </p:extLst>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PTXSS_ORIGINAL" val="10,Group 9,646,Slide391"/>
  <p:tag name="PPTXSS_SETTINGS" val="0,0,0,0,0,3,True,True"/>
  <p:tag name="PTXSS_ORIGID" val="11"/>
</p:tagLst>
</file>

<file path=ppt/tags/tag2.xml><?xml version="1.0" encoding="utf-8"?>
<p:tagLst xmlns:a="http://schemas.openxmlformats.org/drawingml/2006/main" xmlns:r="http://schemas.openxmlformats.org/officeDocument/2006/relationships" xmlns:p="http://schemas.openxmlformats.org/presentationml/2006/main">
  <p:tag name="PPTXSS_ORIGINAL" val="10,Group 9,646,Slide391"/>
  <p:tag name="PPTXSS_SETTINGS" val="0,0,0,0,0,3,True,True"/>
  <p:tag name="PTXSS_ORIGID" val="11"/>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13728</TotalTime>
  <Words>2993</Words>
  <Application>Microsoft Office PowerPoint</Application>
  <PresentationFormat>Widescreen</PresentationFormat>
  <Paragraphs>455</Paragraphs>
  <Slides>58</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58</vt:i4>
      </vt:variant>
    </vt:vector>
  </HeadingPairs>
  <TitlesOfParts>
    <vt:vector size="69" baseType="lpstr">
      <vt:lpstr>Arial</vt:lpstr>
      <vt:lpstr>Arial</vt:lpstr>
      <vt:lpstr>Arial Narrow</vt:lpstr>
      <vt:lpstr>Calibri</vt:lpstr>
      <vt:lpstr>Courier New</vt:lpstr>
      <vt:lpstr>inherit</vt:lpstr>
      <vt:lpstr>Roboto Lt</vt:lpstr>
      <vt:lpstr>Segoe UI</vt:lpstr>
      <vt:lpstr>Wingdings</vt:lpstr>
      <vt:lpstr>Custom Design</vt:lpstr>
      <vt:lpstr>1_Custom Design</vt:lpstr>
      <vt:lpstr>Giới thiệu dự án 01</vt:lpstr>
      <vt:lpstr>Giới thiệu môn học #1</vt:lpstr>
      <vt:lpstr>Giới thiệu môn học  #2</vt:lpstr>
      <vt:lpstr>Mục tiêu</vt:lpstr>
      <vt:lpstr>PowerPoint Presentation</vt:lpstr>
      <vt:lpstr>PowerPoint Presentation</vt:lpstr>
      <vt:lpstr>Tổ chức nhóm</vt:lpstr>
      <vt:lpstr>Làm teamwork hiệu quả?</vt:lpstr>
      <vt:lpstr>Làm teamwork hiệu quả?</vt:lpstr>
      <vt:lpstr>PowerPoint Presentation</vt:lpstr>
      <vt:lpstr>Bảo vệ dự án</vt:lpstr>
      <vt:lpstr>PowerPoint Presentation</vt:lpstr>
      <vt:lpstr>Nobel Prize Winners (1901-2022)</vt:lpstr>
      <vt:lpstr>Nobel Prize Winners (1901-2022)</vt:lpstr>
      <vt:lpstr>Nobel Prize Winners (1901-2022)</vt:lpstr>
      <vt:lpstr>PowerPoint Presentation</vt:lpstr>
      <vt:lpstr>Customer Personality Analysis</vt:lpstr>
      <vt:lpstr>Customer Personality Analysis</vt:lpstr>
      <vt:lpstr>Customer Personality Analysis</vt:lpstr>
      <vt:lpstr>Customer Personality Analysis</vt:lpstr>
      <vt:lpstr>PowerPoint Presentation</vt:lpstr>
      <vt:lpstr>Tornado in US 1950-2022</vt:lpstr>
      <vt:lpstr>Tornado in US 1950-2022</vt:lpstr>
      <vt:lpstr>Tornado in US 1950-2022</vt:lpstr>
      <vt:lpstr>Tornado in US 1950-2022</vt:lpstr>
      <vt:lpstr>Tornado in US 1950-2022</vt:lpstr>
      <vt:lpstr>PowerPoint Presentation</vt:lpstr>
      <vt:lpstr>Ngày #2</vt:lpstr>
      <vt:lpstr>PowerPoint Presentation</vt:lpstr>
      <vt:lpstr>Ngày #3</vt:lpstr>
      <vt:lpstr>PowerPoint Presentation</vt:lpstr>
      <vt:lpstr>Ngày #4</vt:lpstr>
      <vt:lpstr>PowerPoint Presentation</vt:lpstr>
      <vt:lpstr>Ngày #5</vt:lpstr>
      <vt:lpstr>PowerPoint Presentation</vt:lpstr>
      <vt:lpstr>Ngày #6</vt:lpstr>
      <vt:lpstr>PowerPoint Presentation</vt:lpstr>
      <vt:lpstr>Ngày #7</vt:lpstr>
      <vt:lpstr>PowerPoint Presentation</vt:lpstr>
      <vt:lpstr>Ngày #8</vt:lpstr>
      <vt:lpstr>PowerPoint Presentation</vt:lpstr>
      <vt:lpstr>Ngày #9</vt:lpstr>
      <vt:lpstr>PowerPoint Presentation</vt:lpstr>
      <vt:lpstr>Ngày #10</vt:lpstr>
      <vt:lpstr>PowerPoint Presentation</vt:lpstr>
      <vt:lpstr>Ngày #11</vt:lpstr>
      <vt:lpstr>PowerPoint Presentation</vt:lpstr>
      <vt:lpstr>Ngày #12</vt:lpstr>
      <vt:lpstr>PowerPoint Presentation</vt:lpstr>
      <vt:lpstr>Ngày #13</vt:lpstr>
      <vt:lpstr>PowerPoint Presentation</vt:lpstr>
      <vt:lpstr>Ngày #14</vt:lpstr>
      <vt:lpstr>PowerPoint Presentation</vt:lpstr>
      <vt:lpstr>Ngày #15</vt:lpstr>
      <vt:lpstr>PowerPoint Presentation</vt:lpstr>
      <vt:lpstr>Ngày #16</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Tin Học Văn Phòng</dc:title>
  <dc:creator>Hans</dc:creator>
  <cp:lastModifiedBy>Nguyễn Huy Hoàng  (FE FPL HCM)</cp:lastModifiedBy>
  <cp:revision>1625</cp:revision>
  <dcterms:created xsi:type="dcterms:W3CDTF">2013-04-23T08:05:33Z</dcterms:created>
  <dcterms:modified xsi:type="dcterms:W3CDTF">2023-07-20T04:38:53Z</dcterms:modified>
</cp:coreProperties>
</file>